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71" r:id="rId2"/>
    <p:sldId id="472" r:id="rId3"/>
    <p:sldId id="518" r:id="rId4"/>
    <p:sldId id="504" r:id="rId5"/>
    <p:sldId id="473" r:id="rId6"/>
    <p:sldId id="474" r:id="rId7"/>
    <p:sldId id="475" r:id="rId8"/>
    <p:sldId id="476" r:id="rId9"/>
    <p:sldId id="477" r:id="rId10"/>
    <p:sldId id="478" r:id="rId11"/>
    <p:sldId id="480" r:id="rId12"/>
    <p:sldId id="481" r:id="rId13"/>
    <p:sldId id="482" r:id="rId14"/>
    <p:sldId id="483" r:id="rId15"/>
    <p:sldId id="503" r:id="rId16"/>
    <p:sldId id="484" r:id="rId17"/>
    <p:sldId id="485" r:id="rId18"/>
    <p:sldId id="486" r:id="rId19"/>
    <p:sldId id="513" r:id="rId20"/>
    <p:sldId id="487" r:id="rId21"/>
    <p:sldId id="488" r:id="rId22"/>
    <p:sldId id="511" r:id="rId23"/>
    <p:sldId id="512" r:id="rId24"/>
    <p:sldId id="493" r:id="rId25"/>
    <p:sldId id="492" r:id="rId26"/>
    <p:sldId id="506" r:id="rId27"/>
    <p:sldId id="507" r:id="rId28"/>
    <p:sldId id="517" r:id="rId29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A178"/>
    <a:srgbClr val="A9D618"/>
    <a:srgbClr val="D9D9D9"/>
    <a:srgbClr val="229DAA"/>
    <a:srgbClr val="B1B1B1"/>
    <a:srgbClr val="7F7F7F"/>
    <a:srgbClr val="898989"/>
    <a:srgbClr val="0070C0"/>
    <a:srgbClr val="6D6E72"/>
    <a:srgbClr val="BEC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190" y="-379"/>
      </p:cViewPr>
      <p:guideLst>
        <p:guide orient="horz" pos="2160"/>
        <p:guide pos="30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5" d="100"/>
          <a:sy n="115" d="100"/>
        </p:scale>
        <p:origin x="4044" y="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fld id="{3F0C091D-0F01-48D1-959E-202E6CC201E6}" type="datetimeFigureOut">
              <a:rPr lang="ko-KR" altLang="en-US" smtClean="0"/>
              <a:pPr/>
              <a:t>2016-04-20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fld id="{2A9AD600-0972-42A4-BD0A-3816146D9A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0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Noto Sans CJK KR Regular" panose="020B0500000000000000" pitchFamily="34" charset="-127"/>
        <a:ea typeface="Noto Sans CJK KR Regular" panose="020B0500000000000000" pitchFamily="34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Noto Sans CJK KR Regular" panose="020B0500000000000000" pitchFamily="34" charset="-127"/>
        <a:ea typeface="Noto Sans CJK KR Regular" panose="020B0500000000000000" pitchFamily="34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Noto Sans CJK KR Regular" panose="020B0500000000000000" pitchFamily="34" charset="-127"/>
        <a:ea typeface="Noto Sans CJK KR Regular" panose="020B0500000000000000" pitchFamily="34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Noto Sans CJK KR Regular" panose="020B0500000000000000" pitchFamily="34" charset="-127"/>
        <a:ea typeface="Noto Sans CJK KR Regular" panose="020B0500000000000000" pitchFamily="34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Noto Sans CJK KR Regular" panose="020B0500000000000000" pitchFamily="34" charset="-127"/>
        <a:ea typeface="Noto Sans CJK KR Regular" panose="020B0500000000000000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91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87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37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22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88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26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551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93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819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58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83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357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562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528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790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328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419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262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59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726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03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61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57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46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18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83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AD600-0972-42A4-BD0A-3816146D9A9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36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36650" y="6418090"/>
            <a:ext cx="3343275" cy="365125"/>
          </a:xfrm>
        </p:spPr>
        <p:txBody>
          <a:bodyPr/>
          <a:lstStyle>
            <a:lvl1pPr algn="r">
              <a:defRPr sz="800"/>
            </a:lvl1pPr>
          </a:lstStyle>
          <a:p>
            <a:endParaRPr lang="ko-KR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3883" y="6418090"/>
            <a:ext cx="2228850" cy="365125"/>
          </a:xfrm>
        </p:spPr>
        <p:txBody>
          <a:bodyPr/>
          <a:lstStyle>
            <a:lvl1pPr>
              <a:defRPr sz="800"/>
            </a:lvl1pPr>
          </a:lstStyle>
          <a:p>
            <a:fld id="{F41CBE4C-504A-4326-A7AF-814325DC50E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45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32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50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479860" y="641809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1CBE4C-504A-4326-A7AF-814325DC50ED}" type="slidenum">
              <a:rPr lang="ko-KR" altLang="en-US" sz="70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pPr/>
              <a:t>‹#›</a:t>
            </a:fld>
            <a:endParaRPr lang="ko-KR" altLang="en-US" dirty="0"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53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3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64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72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3883" y="6418090"/>
            <a:ext cx="2228850" cy="365125"/>
          </a:xfrm>
        </p:spPr>
        <p:txBody>
          <a:bodyPr/>
          <a:lstStyle>
            <a:lvl1pPr>
              <a:defRPr sz="800"/>
            </a:lvl1pPr>
          </a:lstStyle>
          <a:p>
            <a:fld id="{F41CBE4C-504A-4326-A7AF-814325DC50E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3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3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E4C-504A-4326-A7AF-814325DC50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73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fld id="{F41CBE4C-504A-4326-A7AF-814325DC50E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61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고딕" panose="020D0604000000000000" pitchFamily="50" charset="-127"/>
          <a:ea typeface="Noto Sans CJK KR Regular" panose="020B0500000000000000" pitchFamily="34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 CJK KR Regular" panose="020B0500000000000000" pitchFamily="34" charset="-127"/>
          <a:ea typeface="Noto Sans CJK KR Regular" panose="020B0500000000000000" pitchFamily="34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CJK KR Regular" panose="020B0500000000000000" pitchFamily="34" charset="-127"/>
          <a:ea typeface="Noto Sans CJK KR Regular" panose="020B0500000000000000" pitchFamily="34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CJK KR Regular" panose="020B0500000000000000" pitchFamily="34" charset="-127"/>
          <a:ea typeface="Noto Sans CJK KR Regular" panose="020B0500000000000000" pitchFamily="34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CJK KR Regular" panose="020B0500000000000000" pitchFamily="34" charset="-127"/>
          <a:ea typeface="Noto Sans CJK KR Regular" panose="020B0500000000000000" pitchFamily="34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CJK KR Regular" panose="020B0500000000000000" pitchFamily="34" charset="-127"/>
          <a:ea typeface="Noto Sans CJK KR Regular" panose="020B0500000000000000" pitchFamily="34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lsTSDdW-Y8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youtu.be/dfG8D6Cxy1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2oe-OL17dM" TargetMode="External"/><Relationship Id="rId5" Type="http://schemas.openxmlformats.org/officeDocument/2006/relationships/hyperlink" Target="https://youtu.be/I3EArvf0ZaU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youtu.be/zXlhEPp-gK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9"/>
          <a:stretch/>
        </p:blipFill>
        <p:spPr bwMode="auto">
          <a:xfrm>
            <a:off x="159008" y="-2724"/>
            <a:ext cx="9619412" cy="686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 bwMode="auto">
          <a:xfrm>
            <a:off x="30789" y="6018834"/>
            <a:ext cx="9875210" cy="839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904918" y="2582560"/>
            <a:ext cx="6101162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10050"/>
            <a:ext cx="9905999" cy="11118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서비스디자인 실습자료</a:t>
            </a:r>
            <a:endParaRPr lang="en-US" altLang="ko-KR" sz="5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48449" y="6185151"/>
            <a:ext cx="6809100" cy="514775"/>
            <a:chOff x="1619153" y="6185151"/>
            <a:chExt cx="6809100" cy="51477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7382157" y="6303017"/>
              <a:ext cx="1046096" cy="22741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527" y="6280157"/>
              <a:ext cx="1866462" cy="324765"/>
            </a:xfrm>
            <a:prstGeom prst="rect">
              <a:avLst/>
            </a:prstGeom>
          </p:spPr>
        </p:pic>
        <p:cxnSp>
          <p:nvCxnSpPr>
            <p:cNvPr id="8" name="직선 연결선 7"/>
            <p:cNvCxnSpPr/>
            <p:nvPr/>
          </p:nvCxnSpPr>
          <p:spPr>
            <a:xfrm>
              <a:off x="7154571" y="6247555"/>
              <a:ext cx="0" cy="38376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3036037" y="6247555"/>
              <a:ext cx="0" cy="38376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:\업무관련\서비스디자인팀_2016\산업통상자원부MI\산업통상자원부 로고 국문 좌우-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70" y="6185151"/>
              <a:ext cx="1794828" cy="5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업무관련\서비스디자인팀_2016\행정자치부MI\행정자치부_로고_국_좌우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153" y="6264299"/>
              <a:ext cx="1268157" cy="37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직선 연결선 10"/>
            <p:cNvCxnSpPr/>
            <p:nvPr/>
          </p:nvCxnSpPr>
          <p:spPr>
            <a:xfrm>
              <a:off x="4932744" y="6247555"/>
              <a:ext cx="0" cy="38376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69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2880" y="0"/>
            <a:ext cx="1483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핵심이슈도출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21321" y="547476"/>
            <a:ext cx="2730223" cy="18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319477" y="547476"/>
            <a:ext cx="6362746" cy="5911198"/>
            <a:chOff x="221320" y="547475"/>
            <a:chExt cx="3036511" cy="6100251"/>
          </a:xfrm>
        </p:grpSpPr>
        <p:sp>
          <p:nvSpPr>
            <p:cNvPr id="10" name="직사각형 9"/>
            <p:cNvSpPr/>
            <p:nvPr/>
          </p:nvSpPr>
          <p:spPr>
            <a:xfrm>
              <a:off x="221320" y="547475"/>
              <a:ext cx="3036511" cy="189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21320" y="2650209"/>
              <a:ext cx="3036511" cy="189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1320" y="4752943"/>
              <a:ext cx="3036511" cy="189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" name="이등변 삼각형 3"/>
          <p:cNvSpPr/>
          <p:nvPr/>
        </p:nvSpPr>
        <p:spPr>
          <a:xfrm rot="16200000">
            <a:off x="2912698" y="1381590"/>
            <a:ext cx="445625" cy="1678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이등변 삼각형 14"/>
          <p:cNvSpPr/>
          <p:nvPr/>
        </p:nvSpPr>
        <p:spPr>
          <a:xfrm rot="16200000">
            <a:off x="2912697" y="3419158"/>
            <a:ext cx="445625" cy="1678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 rot="16200000">
            <a:off x="2912697" y="5456725"/>
            <a:ext cx="445625" cy="1678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21321" y="972642"/>
            <a:ext cx="273022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8155" y="600368"/>
            <a:ext cx="8002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795" y="972642"/>
            <a:ext cx="5341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설명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74401" y="588343"/>
            <a:ext cx="240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endParaRPr lang="ko-KR" altLang="en-US" sz="1200" dirty="0" smtClean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9916" y="2625911"/>
            <a:ext cx="240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endParaRPr lang="ko-KR" altLang="en-US" sz="1200" dirty="0" smtClean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9916" y="4663478"/>
            <a:ext cx="240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endParaRPr lang="ko-KR" altLang="en-US" sz="1200" dirty="0" smtClean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20001" y="2585044"/>
            <a:ext cx="2730223" cy="18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20001" y="3010210"/>
            <a:ext cx="273022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835" y="2637936"/>
            <a:ext cx="8002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475" y="3010210"/>
            <a:ext cx="5341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설명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20001" y="4622612"/>
            <a:ext cx="2730223" cy="18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220001" y="5047778"/>
            <a:ext cx="273022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6835" y="4675504"/>
            <a:ext cx="8002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0475" y="5047778"/>
            <a:ext cx="5341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설명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22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880" y="0"/>
            <a:ext cx="24080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정책수요자 결정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336396" y="1010194"/>
            <a:ext cx="7234180" cy="4980306"/>
            <a:chOff x="221320" y="547475"/>
            <a:chExt cx="9464331" cy="5905743"/>
          </a:xfrm>
        </p:grpSpPr>
        <p:cxnSp>
          <p:nvCxnSpPr>
            <p:cNvPr id="4" name="직선 연결선 3"/>
            <p:cNvCxnSpPr>
              <a:stCxn id="10" idx="0"/>
              <a:endCxn id="10" idx="2"/>
            </p:cNvCxnSpPr>
            <p:nvPr/>
          </p:nvCxnSpPr>
          <p:spPr>
            <a:xfrm>
              <a:off x="4953486" y="547475"/>
              <a:ext cx="0" cy="590574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>
              <a:stCxn id="10" idx="1"/>
              <a:endCxn id="10" idx="3"/>
            </p:cNvCxnSpPr>
            <p:nvPr/>
          </p:nvCxnSpPr>
          <p:spPr>
            <a:xfrm>
              <a:off x="221320" y="3500347"/>
              <a:ext cx="94643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334910" y="3369717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70576" y="3369717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52742" y="748937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52742" y="5990500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1905" y="3400142"/>
            <a:ext cx="936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복지수혜 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2742" y="759540"/>
            <a:ext cx="1084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변화의 자발성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177" y="3384929"/>
            <a:ext cx="936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복지수혜 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1336" y="6006240"/>
            <a:ext cx="10842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변화의 자발성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7793" y="1955522"/>
            <a:ext cx="26651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복지서비스 수혜를 받고 있으며</a:t>
            </a:r>
            <a:r>
              <a:rPr lang="en-US" altLang="ko-KR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자립의 가능성이 있고 변화의 자발성이 있음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8093" y="4422785"/>
            <a:ext cx="26651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복지서비스 수혜를 받고 있으나 변화의 자발성이 없고 자립의 노력을 하지 않음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285217" y="1444740"/>
            <a:ext cx="2602794" cy="169331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5213" y="1968361"/>
            <a:ext cx="21643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도움이 필요하나 조건이 맞지 않아 복지서비스 대상자가 아님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409" y="1184495"/>
            <a:ext cx="13459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tabLst>
                <a:tab pos="118117" algn="l"/>
              </a:tabLst>
            </a:pPr>
            <a:r>
              <a:rPr lang="en-US" altLang="zh-CN" sz="1000" dirty="0" smtClean="0">
                <a:solidFill>
                  <a:schemeClr val="accent6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Yoon가변 윤고딕 340_OTF" pitchFamily="18" charset="0"/>
              </a:rPr>
              <a:t>Persona Target</a:t>
            </a:r>
            <a:endParaRPr lang="en-US" altLang="zh-CN" sz="1000" dirty="0">
              <a:solidFill>
                <a:schemeClr val="accent6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Yoon가변 윤고딕 340_OTF" pitchFamily="18" charset="0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1500377" y="1463910"/>
            <a:ext cx="229374" cy="196607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880" y="0"/>
            <a:ext cx="17636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정책수요자 결정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336396" y="1010194"/>
            <a:ext cx="7234180" cy="4980306"/>
            <a:chOff x="221320" y="547475"/>
            <a:chExt cx="9464331" cy="5905743"/>
          </a:xfrm>
        </p:grpSpPr>
        <p:cxnSp>
          <p:nvCxnSpPr>
            <p:cNvPr id="4" name="직선 연결선 3"/>
            <p:cNvCxnSpPr>
              <a:stCxn id="10" idx="0"/>
              <a:endCxn id="10" idx="2"/>
            </p:cNvCxnSpPr>
            <p:nvPr/>
          </p:nvCxnSpPr>
          <p:spPr>
            <a:xfrm>
              <a:off x="4953486" y="547475"/>
              <a:ext cx="0" cy="590574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>
              <a:stCxn id="10" idx="1"/>
              <a:endCxn id="10" idx="3"/>
            </p:cNvCxnSpPr>
            <p:nvPr/>
          </p:nvCxnSpPr>
          <p:spPr>
            <a:xfrm>
              <a:off x="221320" y="3500347"/>
              <a:ext cx="94643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334910" y="3369717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70576" y="3369717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52742" y="748937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52742" y="5990500"/>
            <a:ext cx="1001486" cy="26125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14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388357" y="3603009"/>
            <a:ext cx="7091567" cy="268178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26356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고객분석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대표인물 예시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1665" y="675563"/>
            <a:ext cx="1771702" cy="17717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image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88358" y="1105469"/>
            <a:ext cx="70915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9093" y="420106"/>
            <a:ext cx="7346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                                                               ”</a:t>
            </a:r>
            <a:endParaRPr lang="ko-KR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98" y="2447265"/>
            <a:ext cx="5790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성별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나이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성격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관심사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endParaRPr lang="ko-KR" alt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388358" y="1285554"/>
            <a:ext cx="0" cy="21605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041408" y="1285554"/>
            <a:ext cx="0" cy="21605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65930" y="1143069"/>
            <a:ext cx="4026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특징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8979" y="1138910"/>
            <a:ext cx="65274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바라는 것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5930" y="3543088"/>
            <a:ext cx="83869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라이프스타일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849" y="2604105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부양애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849" y="2946811"/>
            <a:ext cx="3770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여성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849" y="3283642"/>
            <a:ext cx="405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61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849" y="3626348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식당종업원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849" y="3973449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딸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849" y="4316155"/>
            <a:ext cx="15520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내성적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남에게 신세지기 싫어함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699" y="4652986"/>
            <a:ext cx="7954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다음달 생활비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5941" y="1608663"/>
            <a:ext cx="359546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전 남편이 암으로 숨지면서 가장이 되어 식당일로 생계를 이어나가게 됨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고혈압과 당뇨를 앓고 있는 큰 딸과 우울증을 앓고 있는 작은 딸은 모두 신용불량자라 직업을 구할 수 없음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월세를 내기도 빠듯해 큰 딸의 병원 치료를 중단 함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근처에 사는 남동생이 도와주겠다고 하지만 도움을 받으면서 살고 싶지 않음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남에게 폐 끼치고 싶지 않음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5930" y="4014447"/>
            <a:ext cx="406233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매일 아침 두 딸의 아침밥을 챙겨주고 근처 식당으로 일을 나감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손목이 좋지 않지만 병원 갈 돈이 없어 파스만 붙이고 생활하고 있음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몸과 마음이 안 좋은 두 딸은 밖에 나가지 않고 집에서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 보고 있음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식당 일을 마치고 집에 가서 두 딸의 저녁을 차려줌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저녁을 먹고 밀린 집안일을 하고 딸들과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보다 잠이 </a:t>
            </a:r>
            <a:r>
              <a:rPr lang="ko-KR" alt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듬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5669" y="1608663"/>
            <a:ext cx="3202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딸 중 한 명이라도 사회생활을 할 수 있었으면 좋겠음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심리적으로 불안한 세 모녀를 치료해 줬으면 좋겠음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상황에서 가족이 받을 수 있는 복지서비스가 무엇이 있는지 누군가 알려줬으면 좋겠음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월세 낼 걱정이 없었으면 좋겠음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언제 해고될지 모르는 불안감 없이 지속적으로 일할 수 있었으면 좋겠음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4074" r="24675" b="19804"/>
          <a:stretch/>
        </p:blipFill>
        <p:spPr>
          <a:xfrm>
            <a:off x="420166" y="756147"/>
            <a:ext cx="1638302" cy="15782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2445941" y="656201"/>
            <a:ext cx="69346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어떤 복지서비스가 있고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우리가족이 받을 수 있는 서비스는 무엇인지 알고 싶어요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51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388357" y="3603009"/>
            <a:ext cx="7091567" cy="268178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22028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고객분석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대표인물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1665" y="675563"/>
            <a:ext cx="1771702" cy="17717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image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88358" y="1105469"/>
            <a:ext cx="70915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1261" y="361485"/>
            <a:ext cx="7346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                                                               ”</a:t>
            </a:r>
            <a:endParaRPr lang="ko-KR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98" y="2447265"/>
            <a:ext cx="5790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성별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나이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직업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성격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관심사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>
              <a:lnSpc>
                <a:spcPct val="250000"/>
              </a:lnSpc>
            </a:pPr>
            <a:endParaRPr lang="ko-KR" alt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388358" y="1285554"/>
            <a:ext cx="0" cy="21605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6041408" y="1285554"/>
            <a:ext cx="0" cy="21605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65930" y="1143069"/>
            <a:ext cx="4026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특징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18979" y="1138910"/>
            <a:ext cx="65274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바라는 것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5930" y="3543088"/>
            <a:ext cx="83869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라이프스타일</a:t>
            </a:r>
          </a:p>
        </p:txBody>
      </p:sp>
    </p:spTree>
    <p:extLst>
      <p:ext uri="{BB962C8B-B14F-4D97-AF65-F5344CB8AC3E}">
        <p14:creationId xmlns:p14="http://schemas.microsoft.com/office/powerpoint/2010/main" val="27041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627"/>
          <a:stretch/>
        </p:blipFill>
        <p:spPr bwMode="auto">
          <a:xfrm>
            <a:off x="147433" y="-2724"/>
            <a:ext cx="9619412" cy="27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80675"/>
            <a:ext cx="990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고객여정맵</a:t>
            </a:r>
            <a:endParaRPr lang="en-US" altLang="ko-KR" sz="5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1441" y="2346071"/>
            <a:ext cx="1407052" cy="504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Chapter 3.</a:t>
            </a:r>
            <a:endParaRPr lang="ko-K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89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2880" y="0"/>
            <a:ext cx="17636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고객여정맵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예시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0"/>
          <a:stretch/>
        </p:blipFill>
        <p:spPr>
          <a:xfrm>
            <a:off x="590974" y="1818074"/>
            <a:ext cx="496949" cy="40968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1"/>
          <a:stretch/>
        </p:blipFill>
        <p:spPr>
          <a:xfrm>
            <a:off x="591798" y="2643152"/>
            <a:ext cx="495300" cy="40311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2"/>
          <a:stretch/>
        </p:blipFill>
        <p:spPr>
          <a:xfrm>
            <a:off x="591798" y="3454293"/>
            <a:ext cx="495300" cy="3976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5897" y="718485"/>
            <a:ext cx="5116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수요자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1022" y="2487444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행동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감정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44204" y="4562050"/>
            <a:ext cx="8822877" cy="17705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675965" y="738101"/>
            <a:ext cx="8891115" cy="452901"/>
            <a:chOff x="1548018" y="1685341"/>
            <a:chExt cx="7563624" cy="407969"/>
          </a:xfrm>
        </p:grpSpPr>
        <p:sp>
          <p:nvSpPr>
            <p:cNvPr id="43" name="오각형 42"/>
            <p:cNvSpPr/>
            <p:nvPr/>
          </p:nvSpPr>
          <p:spPr>
            <a:xfrm>
              <a:off x="7458864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4" name="오각형 43"/>
            <p:cNvSpPr/>
            <p:nvPr/>
          </p:nvSpPr>
          <p:spPr>
            <a:xfrm>
              <a:off x="5976031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5" name="오각형 44"/>
            <p:cNvSpPr/>
            <p:nvPr/>
          </p:nvSpPr>
          <p:spPr>
            <a:xfrm>
              <a:off x="4503441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6" name="오각형 45"/>
            <p:cNvSpPr/>
            <p:nvPr/>
          </p:nvSpPr>
          <p:spPr>
            <a:xfrm>
              <a:off x="3028459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7" name="오각형 46"/>
            <p:cNvSpPr/>
            <p:nvPr/>
          </p:nvSpPr>
          <p:spPr>
            <a:xfrm>
              <a:off x="1548018" y="1685341"/>
              <a:ext cx="7563624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087097" y="2028728"/>
            <a:ext cx="8479984" cy="1624373"/>
            <a:chOff x="1087097" y="2028728"/>
            <a:chExt cx="8595990" cy="1624373"/>
          </a:xfrm>
        </p:grpSpPr>
        <p:cxnSp>
          <p:nvCxnSpPr>
            <p:cNvPr id="49" name="직선 연결선 48"/>
            <p:cNvCxnSpPr/>
            <p:nvPr/>
          </p:nvCxnSpPr>
          <p:spPr>
            <a:xfrm>
              <a:off x="1087098" y="2844711"/>
              <a:ext cx="85959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>
              <a:off x="1087098" y="2028728"/>
              <a:ext cx="85959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1087097" y="3653101"/>
              <a:ext cx="85959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61022" y="5089514"/>
            <a:ext cx="40267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이슈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요구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00271" y="777002"/>
            <a:ext cx="69121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일상생활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83067" y="777002"/>
            <a:ext cx="103425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변화 현상 발생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648596" y="777002"/>
            <a:ext cx="116089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극단적 사건 발생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5373" y="2739768"/>
            <a:ext cx="845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암으로 사망한 남편의 병원비로 빚이 생김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28995" y="3489893"/>
            <a:ext cx="845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빚을 갚기 위해 지하 원룸으로 이사함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61442" y="2746220"/>
            <a:ext cx="845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딸과 살기 위해 식당에서 일을 하기 시작함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02657" y="3896805"/>
            <a:ext cx="84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생활은 나아지지 않고 결국 두 딸 모두 신용불량자가 됨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25158" y="2636061"/>
            <a:ext cx="84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힘들어도 남에게 도움을 받고 살지 않기 위해 악착같이 생활함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09050" y="3717527"/>
            <a:ext cx="910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큰 딸의 병원비가 없어 치료를 중단함</a:t>
            </a:r>
            <a:r>
              <a:rPr lang="en-US" altLang="ko-KR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딸에게 미안함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83287" y="3451951"/>
            <a:ext cx="845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출근하다가 빙판길에 넘어져 팔을 크게 다침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0710" y="3801857"/>
            <a:ext cx="932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이상 </a:t>
            </a:r>
            <a:r>
              <a:rPr lang="ko-KR" altLang="en-US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식당일을</a:t>
            </a:r>
            <a:endParaRPr lang="en-US" altLang="ko-KR" sz="7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못하게 됨</a:t>
            </a:r>
            <a:r>
              <a:rPr lang="en-US" altLang="ko-KR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막막함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78433" y="2909606"/>
            <a:ext cx="953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모은 돈이 없어 당장 월세도 못 내게 됨</a:t>
            </a:r>
            <a:r>
              <a:rPr lang="en-US" altLang="ko-KR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공과금도 밀린 상태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9610" y="3826946"/>
            <a:ext cx="111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도움을 받고 싶지만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부끄럽고 </a:t>
            </a:r>
            <a:r>
              <a:rPr lang="ko-KR" altLang="en-US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창피하기만함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03594" y="2872594"/>
            <a:ext cx="845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아무도 우리 모녀를 찾는 사람이 없음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98571" y="3685933"/>
            <a:ext cx="9044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복지혜택을 신청하면 남에게 패를 끼치는 일이겠지</a:t>
            </a:r>
            <a:r>
              <a:rPr lang="en-US" altLang="ko-KR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딸이 있으니까 신청해도 </a:t>
            </a:r>
            <a:r>
              <a:rPr lang="ko-KR" altLang="en-US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안될꺼야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96522" y="2714383"/>
            <a:ext cx="9195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집세를 못 내게 돼서 집주인에게도 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미안한 마음임</a:t>
            </a:r>
            <a:r>
              <a:rPr lang="en-US" altLang="ko-KR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항상 폐를 끼치는 것 같음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38796" y="3618709"/>
            <a:ext cx="90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 이상 살아갈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희망이 보이지 않음</a:t>
            </a:r>
            <a:endParaRPr lang="en-US" altLang="ko-KR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갈매기형 수장 69"/>
          <p:cNvSpPr/>
          <p:nvPr/>
        </p:nvSpPr>
        <p:spPr>
          <a:xfrm>
            <a:off x="4104794" y="738101"/>
            <a:ext cx="324660" cy="458673"/>
          </a:xfrm>
          <a:prstGeom prst="chevron">
            <a:avLst>
              <a:gd name="adj" fmla="val 750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" name="갈매기형 수장 70"/>
          <p:cNvSpPr/>
          <p:nvPr/>
        </p:nvSpPr>
        <p:spPr>
          <a:xfrm>
            <a:off x="6736339" y="738101"/>
            <a:ext cx="324660" cy="458673"/>
          </a:xfrm>
          <a:prstGeom prst="chevron">
            <a:avLst>
              <a:gd name="adj" fmla="val 750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자유형 71"/>
          <p:cNvSpPr/>
          <p:nvPr/>
        </p:nvSpPr>
        <p:spPr>
          <a:xfrm>
            <a:off x="1260389" y="3212757"/>
            <a:ext cx="7834184" cy="827903"/>
          </a:xfrm>
          <a:custGeom>
            <a:avLst/>
            <a:gdLst>
              <a:gd name="connsiteX0" fmla="*/ 0 w 7834184"/>
              <a:gd name="connsiteY0" fmla="*/ 86497 h 827902"/>
              <a:gd name="connsiteX1" fmla="*/ 617838 w 7834184"/>
              <a:gd name="connsiteY1" fmla="*/ 172994 h 827902"/>
              <a:gd name="connsiteX2" fmla="*/ 1186249 w 7834184"/>
              <a:gd name="connsiteY2" fmla="*/ 12357 h 827902"/>
              <a:gd name="connsiteX3" fmla="*/ 1631092 w 7834184"/>
              <a:gd name="connsiteY3" fmla="*/ 531340 h 827902"/>
              <a:gd name="connsiteX4" fmla="*/ 2051222 w 7834184"/>
              <a:gd name="connsiteY4" fmla="*/ 0 h 827902"/>
              <a:gd name="connsiteX5" fmla="*/ 2631989 w 7834184"/>
              <a:gd name="connsiteY5" fmla="*/ 370702 h 827902"/>
              <a:gd name="connsiteX6" fmla="*/ 3496962 w 7834184"/>
              <a:gd name="connsiteY6" fmla="*/ 778475 h 827902"/>
              <a:gd name="connsiteX7" fmla="*/ 4213654 w 7834184"/>
              <a:gd name="connsiteY7" fmla="*/ 444843 h 827902"/>
              <a:gd name="connsiteX8" fmla="*/ 4707925 w 7834184"/>
              <a:gd name="connsiteY8" fmla="*/ 284205 h 827902"/>
              <a:gd name="connsiteX9" fmla="*/ 5350476 w 7834184"/>
              <a:gd name="connsiteY9" fmla="*/ 333632 h 827902"/>
              <a:gd name="connsiteX10" fmla="*/ 5943600 w 7834184"/>
              <a:gd name="connsiteY10" fmla="*/ 172994 h 827902"/>
              <a:gd name="connsiteX11" fmla="*/ 6610865 w 7834184"/>
              <a:gd name="connsiteY11" fmla="*/ 271848 h 827902"/>
              <a:gd name="connsiteX12" fmla="*/ 7241060 w 7834184"/>
              <a:gd name="connsiteY12" fmla="*/ 197708 h 827902"/>
              <a:gd name="connsiteX13" fmla="*/ 7834184 w 7834184"/>
              <a:gd name="connsiteY13" fmla="*/ 827902 h 827902"/>
              <a:gd name="connsiteX14" fmla="*/ 5906530 w 7834184"/>
              <a:gd name="connsiteY14" fmla="*/ 308919 h 827902"/>
              <a:gd name="connsiteX0" fmla="*/ 0 w 7834184"/>
              <a:gd name="connsiteY0" fmla="*/ 86497 h 827903"/>
              <a:gd name="connsiteX1" fmla="*/ 617838 w 7834184"/>
              <a:gd name="connsiteY1" fmla="*/ 172994 h 827903"/>
              <a:gd name="connsiteX2" fmla="*/ 1186249 w 7834184"/>
              <a:gd name="connsiteY2" fmla="*/ 12357 h 827903"/>
              <a:gd name="connsiteX3" fmla="*/ 1631092 w 7834184"/>
              <a:gd name="connsiteY3" fmla="*/ 531340 h 827903"/>
              <a:gd name="connsiteX4" fmla="*/ 2051222 w 7834184"/>
              <a:gd name="connsiteY4" fmla="*/ 0 h 827903"/>
              <a:gd name="connsiteX5" fmla="*/ 2631989 w 7834184"/>
              <a:gd name="connsiteY5" fmla="*/ 370702 h 827903"/>
              <a:gd name="connsiteX6" fmla="*/ 3496962 w 7834184"/>
              <a:gd name="connsiteY6" fmla="*/ 778475 h 827903"/>
              <a:gd name="connsiteX7" fmla="*/ 4213654 w 7834184"/>
              <a:gd name="connsiteY7" fmla="*/ 444843 h 827903"/>
              <a:gd name="connsiteX8" fmla="*/ 4707925 w 7834184"/>
              <a:gd name="connsiteY8" fmla="*/ 284205 h 827903"/>
              <a:gd name="connsiteX9" fmla="*/ 5350476 w 7834184"/>
              <a:gd name="connsiteY9" fmla="*/ 333632 h 827903"/>
              <a:gd name="connsiteX10" fmla="*/ 5943600 w 7834184"/>
              <a:gd name="connsiteY10" fmla="*/ 172994 h 827903"/>
              <a:gd name="connsiteX11" fmla="*/ 6610865 w 7834184"/>
              <a:gd name="connsiteY11" fmla="*/ 271848 h 827903"/>
              <a:gd name="connsiteX12" fmla="*/ 7241060 w 7834184"/>
              <a:gd name="connsiteY12" fmla="*/ 197708 h 827903"/>
              <a:gd name="connsiteX13" fmla="*/ 7834184 w 7834184"/>
              <a:gd name="connsiteY13" fmla="*/ 827902 h 827903"/>
              <a:gd name="connsiteX14" fmla="*/ 7809470 w 7834184"/>
              <a:gd name="connsiteY14" fmla="*/ 827903 h 8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34184" h="827903">
                <a:moveTo>
                  <a:pt x="0" y="86497"/>
                </a:moveTo>
                <a:lnTo>
                  <a:pt x="617838" y="172994"/>
                </a:lnTo>
                <a:lnTo>
                  <a:pt x="1186249" y="12357"/>
                </a:lnTo>
                <a:lnTo>
                  <a:pt x="1631092" y="531340"/>
                </a:lnTo>
                <a:lnTo>
                  <a:pt x="2051222" y="0"/>
                </a:lnTo>
                <a:lnTo>
                  <a:pt x="2631989" y="370702"/>
                </a:lnTo>
                <a:lnTo>
                  <a:pt x="3496962" y="778475"/>
                </a:lnTo>
                <a:lnTo>
                  <a:pt x="4213654" y="444843"/>
                </a:lnTo>
                <a:lnTo>
                  <a:pt x="4707925" y="284205"/>
                </a:lnTo>
                <a:lnTo>
                  <a:pt x="5350476" y="333632"/>
                </a:lnTo>
                <a:lnTo>
                  <a:pt x="5943600" y="172994"/>
                </a:lnTo>
                <a:lnTo>
                  <a:pt x="6610865" y="271848"/>
                </a:lnTo>
                <a:lnTo>
                  <a:pt x="7241060" y="197708"/>
                </a:lnTo>
                <a:lnTo>
                  <a:pt x="7834184" y="827902"/>
                </a:lnTo>
                <a:lnTo>
                  <a:pt x="7809470" y="827903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1235499" y="3249794"/>
            <a:ext cx="114300" cy="11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1775262" y="3288743"/>
            <a:ext cx="172200" cy="172200"/>
            <a:chOff x="1667817" y="3233407"/>
            <a:chExt cx="172200" cy="172200"/>
          </a:xfrm>
        </p:grpSpPr>
        <p:sp>
          <p:nvSpPr>
            <p:cNvPr id="75" name="타원 74"/>
            <p:cNvSpPr/>
            <p:nvPr/>
          </p:nvSpPr>
          <p:spPr>
            <a:xfrm>
              <a:off x="1667817" y="3233407"/>
              <a:ext cx="172200" cy="1722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6" name="타원 75"/>
            <p:cNvSpPr/>
            <p:nvPr/>
          </p:nvSpPr>
          <p:spPr>
            <a:xfrm>
              <a:off x="1696767" y="326235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7" name="타원 76"/>
          <p:cNvSpPr/>
          <p:nvPr/>
        </p:nvSpPr>
        <p:spPr>
          <a:xfrm>
            <a:off x="2379634" y="3161562"/>
            <a:ext cx="114300" cy="11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2792078" y="3662978"/>
            <a:ext cx="172200" cy="172200"/>
            <a:chOff x="1667817" y="3233407"/>
            <a:chExt cx="172200" cy="172200"/>
          </a:xfrm>
        </p:grpSpPr>
        <p:sp>
          <p:nvSpPr>
            <p:cNvPr id="79" name="타원 78"/>
            <p:cNvSpPr/>
            <p:nvPr/>
          </p:nvSpPr>
          <p:spPr>
            <a:xfrm>
              <a:off x="1667817" y="3233407"/>
              <a:ext cx="172200" cy="1722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0" name="타원 79"/>
            <p:cNvSpPr/>
            <p:nvPr/>
          </p:nvSpPr>
          <p:spPr>
            <a:xfrm>
              <a:off x="1696767" y="326235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1" name="타원 80"/>
          <p:cNvSpPr/>
          <p:nvPr/>
        </p:nvSpPr>
        <p:spPr>
          <a:xfrm>
            <a:off x="3243317" y="3173792"/>
            <a:ext cx="114300" cy="11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3790417" y="3491155"/>
            <a:ext cx="185522" cy="172200"/>
            <a:chOff x="1667817" y="3233407"/>
            <a:chExt cx="172200" cy="172200"/>
          </a:xfrm>
        </p:grpSpPr>
        <p:sp>
          <p:nvSpPr>
            <p:cNvPr id="83" name="타원 82"/>
            <p:cNvSpPr/>
            <p:nvPr/>
          </p:nvSpPr>
          <p:spPr>
            <a:xfrm>
              <a:off x="1667817" y="3233407"/>
              <a:ext cx="172200" cy="1722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4" name="타원 83"/>
            <p:cNvSpPr/>
            <p:nvPr/>
          </p:nvSpPr>
          <p:spPr>
            <a:xfrm>
              <a:off x="1696767" y="326235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4679951" y="3905391"/>
            <a:ext cx="172200" cy="172200"/>
            <a:chOff x="1667817" y="3233407"/>
            <a:chExt cx="172200" cy="172200"/>
          </a:xfrm>
        </p:grpSpPr>
        <p:sp>
          <p:nvSpPr>
            <p:cNvPr id="86" name="타원 85"/>
            <p:cNvSpPr/>
            <p:nvPr/>
          </p:nvSpPr>
          <p:spPr>
            <a:xfrm>
              <a:off x="1667817" y="3233407"/>
              <a:ext cx="172200" cy="1722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7" name="타원 86"/>
            <p:cNvSpPr/>
            <p:nvPr/>
          </p:nvSpPr>
          <p:spPr>
            <a:xfrm>
              <a:off x="1696767" y="326235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5359437" y="3553772"/>
            <a:ext cx="189973" cy="172200"/>
            <a:chOff x="1667817" y="3233407"/>
            <a:chExt cx="172200" cy="172200"/>
          </a:xfrm>
        </p:grpSpPr>
        <p:sp>
          <p:nvSpPr>
            <p:cNvPr id="89" name="타원 88"/>
            <p:cNvSpPr/>
            <p:nvPr/>
          </p:nvSpPr>
          <p:spPr>
            <a:xfrm>
              <a:off x="1667817" y="3233407"/>
              <a:ext cx="172200" cy="1722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0" name="타원 89"/>
            <p:cNvSpPr/>
            <p:nvPr/>
          </p:nvSpPr>
          <p:spPr>
            <a:xfrm>
              <a:off x="1696767" y="326235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91" name="타원 90"/>
          <p:cNvSpPr/>
          <p:nvPr/>
        </p:nvSpPr>
        <p:spPr>
          <a:xfrm>
            <a:off x="5915990" y="3439472"/>
            <a:ext cx="114300" cy="11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2" name="그룹 91"/>
          <p:cNvGrpSpPr/>
          <p:nvPr/>
        </p:nvGrpSpPr>
        <p:grpSpPr>
          <a:xfrm>
            <a:off x="6521863" y="3459372"/>
            <a:ext cx="172200" cy="172200"/>
            <a:chOff x="1667817" y="3233407"/>
            <a:chExt cx="172200" cy="172200"/>
          </a:xfrm>
        </p:grpSpPr>
        <p:sp>
          <p:nvSpPr>
            <p:cNvPr id="93" name="타원 92"/>
            <p:cNvSpPr/>
            <p:nvPr/>
          </p:nvSpPr>
          <p:spPr>
            <a:xfrm>
              <a:off x="1667817" y="3233407"/>
              <a:ext cx="172200" cy="1722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4" name="타원 93"/>
            <p:cNvSpPr/>
            <p:nvPr/>
          </p:nvSpPr>
          <p:spPr>
            <a:xfrm>
              <a:off x="1696767" y="326235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95" name="타원 94"/>
          <p:cNvSpPr/>
          <p:nvPr/>
        </p:nvSpPr>
        <p:spPr>
          <a:xfrm>
            <a:off x="8403986" y="3361523"/>
            <a:ext cx="114300" cy="11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7144366" y="3321566"/>
            <a:ext cx="114300" cy="11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7801361" y="3432630"/>
            <a:ext cx="114300" cy="1143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8990130" y="3972454"/>
            <a:ext cx="172200" cy="172200"/>
            <a:chOff x="1667817" y="3233407"/>
            <a:chExt cx="172200" cy="172200"/>
          </a:xfrm>
        </p:grpSpPr>
        <p:sp>
          <p:nvSpPr>
            <p:cNvPr id="99" name="타원 98"/>
            <p:cNvSpPr/>
            <p:nvPr/>
          </p:nvSpPr>
          <p:spPr>
            <a:xfrm>
              <a:off x="1667817" y="3233407"/>
              <a:ext cx="172200" cy="172200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0" name="타원 99"/>
            <p:cNvSpPr/>
            <p:nvPr/>
          </p:nvSpPr>
          <p:spPr>
            <a:xfrm>
              <a:off x="1696767" y="326235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031963" y="4654249"/>
            <a:ext cx="111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갑작스런 삶의 조건 변화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00566" y="4654249"/>
            <a:ext cx="131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변화된 생활환경에 대응할 능력이 확보되지 않은 상태에서 본인의 판단으로 생존방식을 선택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34224" y="4654249"/>
            <a:ext cx="124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인생은 혼자 책임지는 것이라는 인식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11409" y="4654249"/>
            <a:ext cx="130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복지혜택을 누릴 방법을 잘 모름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복지서비스 정보 부족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15991" y="4654249"/>
            <a:ext cx="122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복지제도를 신청하지 않아 도움을 받지 못함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40137" y="4654249"/>
            <a:ext cx="130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누군가에 도움 받는 것이 부끄러워 쉽게 요청하기 힘듦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96854" y="4654249"/>
            <a:ext cx="1304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복지에 대한 부정적인 인식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8" name="직선 연결선 107"/>
          <p:cNvCxnSpPr/>
          <p:nvPr/>
        </p:nvCxnSpPr>
        <p:spPr>
          <a:xfrm>
            <a:off x="1031963" y="5447304"/>
            <a:ext cx="83279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31963" y="5533310"/>
            <a:ext cx="111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내가 위기에 처했을 때 받을 수 있는 서비스가 무엇이 있는지 알려주는 매뉴얼 필요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63292" y="5533310"/>
            <a:ext cx="111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변화된 생활환경을 이겨낼 수 있는 전문가 컨설팅 필요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19073" y="5533310"/>
            <a:ext cx="111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정부의 적극적 홍보 필요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41786" y="5533310"/>
            <a:ext cx="111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비대면 복지상담 및 신청 필요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62079" y="5533310"/>
            <a:ext cx="1115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고립감의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극복 필요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64470" y="5533310"/>
            <a:ext cx="111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지역주민이 적극적으로 개입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277042" y="5533310"/>
            <a:ext cx="1115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복지에 대한 사회인식 개선 필요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07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12666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고객여정맵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0"/>
          <a:stretch/>
        </p:blipFill>
        <p:spPr>
          <a:xfrm>
            <a:off x="590974" y="1818074"/>
            <a:ext cx="496949" cy="40968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1"/>
          <a:stretch/>
        </p:blipFill>
        <p:spPr>
          <a:xfrm>
            <a:off x="591798" y="2643152"/>
            <a:ext cx="495300" cy="4031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2"/>
          <a:stretch/>
        </p:blipFill>
        <p:spPr>
          <a:xfrm>
            <a:off x="591798" y="3454293"/>
            <a:ext cx="495300" cy="3976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2615" y="718485"/>
            <a:ext cx="5116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수요자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1022" y="2487444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행동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감정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022" y="5089514"/>
            <a:ext cx="40267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이슈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요구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44204" y="4562050"/>
            <a:ext cx="8822877" cy="17705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744204" y="738101"/>
            <a:ext cx="8891115" cy="452901"/>
            <a:chOff x="1548018" y="1685341"/>
            <a:chExt cx="7563624" cy="407969"/>
          </a:xfrm>
        </p:grpSpPr>
        <p:sp>
          <p:nvSpPr>
            <p:cNvPr id="33" name="오각형 32"/>
            <p:cNvSpPr/>
            <p:nvPr/>
          </p:nvSpPr>
          <p:spPr>
            <a:xfrm>
              <a:off x="7458864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오각형 33"/>
            <p:cNvSpPr/>
            <p:nvPr/>
          </p:nvSpPr>
          <p:spPr>
            <a:xfrm>
              <a:off x="5976031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오각형 34"/>
            <p:cNvSpPr/>
            <p:nvPr/>
          </p:nvSpPr>
          <p:spPr>
            <a:xfrm>
              <a:off x="4503441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오각형 35"/>
            <p:cNvSpPr/>
            <p:nvPr/>
          </p:nvSpPr>
          <p:spPr>
            <a:xfrm>
              <a:off x="3028459" y="1685341"/>
              <a:ext cx="1652778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오각형 36"/>
            <p:cNvSpPr/>
            <p:nvPr/>
          </p:nvSpPr>
          <p:spPr>
            <a:xfrm>
              <a:off x="1548018" y="1685341"/>
              <a:ext cx="7563624" cy="407969"/>
            </a:xfrm>
            <a:prstGeom prst="homePlate">
              <a:avLst>
                <a:gd name="adj" fmla="val 43716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087097" y="2028728"/>
            <a:ext cx="8479984" cy="1624373"/>
            <a:chOff x="1087097" y="2028728"/>
            <a:chExt cx="8595990" cy="1624373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1087098" y="2844711"/>
              <a:ext cx="85959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1087098" y="2028728"/>
              <a:ext cx="85959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1087097" y="3653101"/>
              <a:ext cx="859598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9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627"/>
          <a:stretch/>
        </p:blipFill>
        <p:spPr bwMode="auto">
          <a:xfrm>
            <a:off x="147433" y="-2724"/>
            <a:ext cx="9619412" cy="27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80675"/>
            <a:ext cx="990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 </a:t>
            </a:r>
            <a:r>
              <a:rPr lang="ko-KR" altLang="en-US" sz="5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컨셉과</a:t>
            </a:r>
            <a:r>
              <a:rPr lang="ko-KR" altLang="en-US" sz="5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아이디어</a:t>
            </a:r>
            <a:endParaRPr lang="en-US" altLang="ko-KR" sz="5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821" y="2346071"/>
            <a:ext cx="1407052" cy="504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Chapter 4.</a:t>
            </a:r>
            <a:endParaRPr lang="ko-K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85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716464"/>
            <a:ext cx="9906001" cy="341915"/>
          </a:xfrm>
          <a:prstGeom prst="rect">
            <a:avLst/>
          </a:prstGeom>
          <a:noFill/>
        </p:spPr>
        <p:txBody>
          <a:bodyPr wrap="square" lIns="64288" tIns="32144" rIns="64288" bIns="32144">
            <a:spAutoFit/>
          </a:bodyPr>
          <a:lstStyle/>
          <a:p>
            <a:pPr algn="ctr">
              <a:defRPr/>
            </a:pPr>
            <a:r>
              <a:rPr lang="en-US" altLang="ko-KR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고객들이 원하는 것들</a:t>
            </a:r>
            <a:r>
              <a:rPr lang="en-US" altLang="ko-KR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(Needs)</a:t>
            </a:r>
            <a:r>
              <a:rPr lang="ko-KR" altLang="en-US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들은 일정한 위계를 지니고 있다</a:t>
            </a:r>
            <a:r>
              <a:rPr lang="en-US" altLang="ko-KR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792191" y="1278652"/>
            <a:ext cx="6389426" cy="5000259"/>
            <a:chOff x="1792193" y="1278651"/>
            <a:chExt cx="6389426" cy="5000259"/>
          </a:xfrm>
        </p:grpSpPr>
        <p:sp>
          <p:nvSpPr>
            <p:cNvPr id="7" name="이등변 삼각형 6"/>
            <p:cNvSpPr/>
            <p:nvPr/>
          </p:nvSpPr>
          <p:spPr>
            <a:xfrm>
              <a:off x="1792193" y="1278653"/>
              <a:ext cx="6389426" cy="500025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" name="이등변 삼각형 7"/>
            <p:cNvSpPr/>
            <p:nvPr/>
          </p:nvSpPr>
          <p:spPr>
            <a:xfrm>
              <a:off x="2377013" y="1278653"/>
              <a:ext cx="5219786" cy="408491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" name="이등변 삼각형 8"/>
            <p:cNvSpPr/>
            <p:nvPr/>
          </p:nvSpPr>
          <p:spPr>
            <a:xfrm>
              <a:off x="2895835" y="1278653"/>
              <a:ext cx="4182143" cy="327287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이등변 삼각형 9"/>
            <p:cNvSpPr/>
            <p:nvPr/>
          </p:nvSpPr>
          <p:spPr>
            <a:xfrm>
              <a:off x="3405935" y="1278651"/>
              <a:ext cx="3161942" cy="247448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이등변 삼각형 10"/>
            <p:cNvSpPr/>
            <p:nvPr/>
          </p:nvSpPr>
          <p:spPr>
            <a:xfrm>
              <a:off x="3924444" y="1278651"/>
              <a:ext cx="2124925" cy="166293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66382" y="5600343"/>
            <a:ext cx="12410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Physiological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0497" y="4766920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Safety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4616" y="3958729"/>
            <a:ext cx="5645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Love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2407" y="3156729"/>
            <a:ext cx="7889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Esteem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1153" y="2063917"/>
            <a:ext cx="12715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Self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Actualization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44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/>
        </p:blipFill>
        <p:spPr bwMode="auto">
          <a:xfrm>
            <a:off x="1441196" y="3648073"/>
            <a:ext cx="6737604" cy="32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30826"/>
          <a:stretch/>
        </p:blipFill>
        <p:spPr bwMode="auto">
          <a:xfrm>
            <a:off x="0" y="3877947"/>
            <a:ext cx="3253746" cy="30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0"/>
            <a:ext cx="9906000" cy="3884628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0247" y="878351"/>
            <a:ext cx="725151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 1.  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서비스디자인 이해 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	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5"/>
              </a:rPr>
              <a:t>https://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5"/>
              </a:rPr>
              <a:t>youtu.be/I3EArvf0ZaU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 2.  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과제분석과 수요자분석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https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://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6"/>
              </a:rPr>
              <a:t>youtu.be/H2oe-OL17dM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 3.  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고객여정맵</a:t>
            </a:r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	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7"/>
              </a:rPr>
              <a:t>https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7"/>
              </a:rPr>
              <a:t>://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7"/>
              </a:rPr>
              <a:t>youtu.be/dfG8D6Cxy1E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 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4.  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서비스컨셉과</a:t>
            </a:r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아이데이션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8"/>
              </a:rPr>
              <a:t>https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8"/>
              </a:rPr>
              <a:t>://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8"/>
              </a:rPr>
              <a:t>youtu.be/wlsTSDdW-Y8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Chapter 5.  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공공서비스 구체화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		</a:t>
            </a:r>
            <a:r>
              <a:rPr lang="en-US" altLang="ko-KR" sz="14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9"/>
              </a:rPr>
              <a:t>https://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9"/>
              </a:rPr>
              <a:t>youtu.be/zXlhEPp-gKk</a:t>
            </a:r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0247" y="477746"/>
            <a:ext cx="1640257" cy="377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Table of Contents</a:t>
            </a:r>
            <a:endParaRPr lang="ko-KR" altLang="en-US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AutoShape 6" descr="https://i.ytimg.com/vi_webp/I3EArvf0ZaU/mqdefault.webp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8" descr="https://i.ytimg.com/vi_webp/I3EArvf0ZaU/mqdefault.webp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10" descr="https://i.ytimg.com/vi_webp/I3EArvf0ZaU/mqdefault.webp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0" r="2972"/>
          <a:stretch/>
        </p:blipFill>
        <p:spPr bwMode="auto">
          <a:xfrm>
            <a:off x="6661298" y="3884628"/>
            <a:ext cx="3244702" cy="29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0722" y="919707"/>
            <a:ext cx="6748818" cy="449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이등변 삼각형 7"/>
          <p:cNvSpPr/>
          <p:nvPr/>
        </p:nvSpPr>
        <p:spPr>
          <a:xfrm>
            <a:off x="4442346" y="924956"/>
            <a:ext cx="5260387" cy="448809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이등변 삼각형 21"/>
          <p:cNvSpPr/>
          <p:nvPr/>
        </p:nvSpPr>
        <p:spPr>
          <a:xfrm>
            <a:off x="5081167" y="929386"/>
            <a:ext cx="3987770" cy="3392905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이등변 삼각형 26"/>
          <p:cNvSpPr/>
          <p:nvPr/>
        </p:nvSpPr>
        <p:spPr>
          <a:xfrm>
            <a:off x="5727351" y="923884"/>
            <a:ext cx="2690378" cy="2295395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이등변 삼각형 26"/>
          <p:cNvSpPr/>
          <p:nvPr/>
        </p:nvSpPr>
        <p:spPr>
          <a:xfrm>
            <a:off x="6412456" y="919707"/>
            <a:ext cx="1320165" cy="1126346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0" name="Straight Connector 36"/>
          <p:cNvCxnSpPr/>
          <p:nvPr/>
        </p:nvCxnSpPr>
        <p:spPr>
          <a:xfrm>
            <a:off x="320722" y="929386"/>
            <a:ext cx="674881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6"/>
          <p:cNvCxnSpPr/>
          <p:nvPr/>
        </p:nvCxnSpPr>
        <p:spPr>
          <a:xfrm>
            <a:off x="320722" y="2047328"/>
            <a:ext cx="67488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6"/>
          <p:cNvCxnSpPr/>
          <p:nvPr/>
        </p:nvCxnSpPr>
        <p:spPr>
          <a:xfrm>
            <a:off x="320722" y="3222239"/>
            <a:ext cx="674881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6"/>
          <p:cNvCxnSpPr/>
          <p:nvPr/>
        </p:nvCxnSpPr>
        <p:spPr>
          <a:xfrm>
            <a:off x="320722" y="4322291"/>
            <a:ext cx="674881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2880" y="0"/>
            <a:ext cx="18277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컨셉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예시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01964" y="92495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08287" y="2046053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0722" y="5508580"/>
            <a:ext cx="9382011" cy="9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24699" y="4258349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4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18898" y="321927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929" y="5508580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 Concept</a:t>
            </a:r>
            <a:endParaRPr lang="ko-KR" alt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54978" y="1118095"/>
            <a:ext cx="5109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복지서비스를 받는 수혜자들의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자존감을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높일 수 있도록 사회적 역할을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부여해 주었으면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필요한 존재로 인식되었으면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수혜자들이 자립할 수 있었으면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54978" y="2202627"/>
            <a:ext cx="5109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충분한 복지관련 상담을 받았으면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주민센터와 공무원이 거리감 없이 접근이 쉬웠으면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복지서비스 홍보가 많이 이루어 졌으면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공공기관 또는 공무원에 대한 인식이 바뀌었으면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54978" y="3423176"/>
            <a:ext cx="5109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내가 원하는 자원을 지원받았으면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불필요한 교육은 줄고 신규정책 시행 시 일정한 기간을 두고 전달되었으면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54979" y="4430279"/>
            <a:ext cx="448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노출이 적은 복지상담공간이 있었으면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부족한 인력이 확보되고 지원인력에 대한 정확한 업무 가이드라인이 있었으면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업무와 관련된 전문적인 정보를 바로 파악할 수 이었으면  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 있는 시스템이 좀 더 쉽고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민간기관과 연계된 정보 공유 시스템이 있었으면</a:t>
            </a:r>
            <a:endParaRPr lang="en-US" altLang="ko-KR" sz="10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90592" y="4659619"/>
            <a:ext cx="1580882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기초적인 환경조건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5746" y="3577913"/>
            <a:ext cx="163057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유연한 서비스 적용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49904" y="2494442"/>
            <a:ext cx="146225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사회적 관계 형성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78519" y="1483462"/>
            <a:ext cx="80502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의미 있는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삶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95555" y="5724772"/>
            <a:ext cx="5558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일상성 회복을 위한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Balanced Life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24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0722" y="919707"/>
            <a:ext cx="6748818" cy="449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이등변 삼각형 7"/>
          <p:cNvSpPr/>
          <p:nvPr/>
        </p:nvSpPr>
        <p:spPr>
          <a:xfrm>
            <a:off x="4442346" y="924956"/>
            <a:ext cx="5260387" cy="448809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이등변 삼각형 21"/>
          <p:cNvSpPr/>
          <p:nvPr/>
        </p:nvSpPr>
        <p:spPr>
          <a:xfrm>
            <a:off x="5081167" y="929386"/>
            <a:ext cx="3987770" cy="3392905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이등변 삼각형 26"/>
          <p:cNvSpPr/>
          <p:nvPr/>
        </p:nvSpPr>
        <p:spPr>
          <a:xfrm>
            <a:off x="5727351" y="923884"/>
            <a:ext cx="2690378" cy="2295395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이등변 삼각형 26"/>
          <p:cNvSpPr/>
          <p:nvPr/>
        </p:nvSpPr>
        <p:spPr>
          <a:xfrm>
            <a:off x="6412456" y="919707"/>
            <a:ext cx="1320165" cy="1126346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0" name="Straight Connector 36"/>
          <p:cNvCxnSpPr/>
          <p:nvPr/>
        </p:nvCxnSpPr>
        <p:spPr>
          <a:xfrm>
            <a:off x="320722" y="929386"/>
            <a:ext cx="674881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6"/>
          <p:cNvCxnSpPr/>
          <p:nvPr/>
        </p:nvCxnSpPr>
        <p:spPr>
          <a:xfrm>
            <a:off x="320722" y="2047328"/>
            <a:ext cx="67488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6"/>
          <p:cNvCxnSpPr/>
          <p:nvPr/>
        </p:nvCxnSpPr>
        <p:spPr>
          <a:xfrm>
            <a:off x="320722" y="3222239"/>
            <a:ext cx="674881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6"/>
          <p:cNvCxnSpPr/>
          <p:nvPr/>
        </p:nvCxnSpPr>
        <p:spPr>
          <a:xfrm>
            <a:off x="320722" y="4322291"/>
            <a:ext cx="674881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2880" y="0"/>
            <a:ext cx="13308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컨셉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01964" y="92495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08287" y="2046053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0722" y="5508580"/>
            <a:ext cx="9382011" cy="9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24699" y="4258349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4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18898" y="321927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Keyword </a:t>
            </a:r>
            <a:r>
              <a:rPr lang="en-US" altLang="ko-KR" sz="8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8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3929" y="5508580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 Concept</a:t>
            </a:r>
            <a:endParaRPr lang="ko-KR" alt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32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19111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아이데이션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21320" y="547476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760" y="624197"/>
            <a:ext cx="9733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주제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21320" y="1105469"/>
            <a:ext cx="9464331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760" y="1246118"/>
            <a:ext cx="20249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떠오르는 아이디어를 적어 붙여주세요</a:t>
            </a:r>
          </a:p>
        </p:txBody>
      </p:sp>
      <p:sp>
        <p:nvSpPr>
          <p:cNvPr id="14" name="Rectangle 19"/>
          <p:cNvSpPr/>
          <p:nvPr/>
        </p:nvSpPr>
        <p:spPr>
          <a:xfrm>
            <a:off x="413760" y="1703109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653" y="1872263"/>
            <a:ext cx="15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병원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학교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어린이집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 접근이 쉽고 일상적인 기관을 대상으로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복지연계</a:t>
            </a:r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홍보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413760" y="3120611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653" y="3272445"/>
            <a:ext cx="15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생활에 필요한 생필품을 사러 가는 시장이나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마트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슈퍼에서 홍보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413760" y="4576841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0653" y="4728675"/>
            <a:ext cx="15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대상자들이 다수 거주중인 임대 아파트 게시판에 홍보물을 부착하여 홍보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77569" y="1703109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6953" y="1854943"/>
            <a:ext cx="154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수혜자들이 단순히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복지를 받는 것이 아니라 사회적인 역할을 수행할 수 있도록 도움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Rectangle 19"/>
          <p:cNvSpPr/>
          <p:nvPr/>
        </p:nvSpPr>
        <p:spPr>
          <a:xfrm>
            <a:off x="2277569" y="3120611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8140" y="3272444"/>
            <a:ext cx="154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사회적 인식을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개선하기 위한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캠페인 시행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4131310" y="1703109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8203" y="1854943"/>
            <a:ext cx="15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복지상담 창구의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명칭변화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노인을 위한 행복한 삶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등으로 명칭 변경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6" name="Rectangle 19"/>
          <p:cNvSpPr/>
          <p:nvPr/>
        </p:nvSpPr>
        <p:spPr>
          <a:xfrm>
            <a:off x="4131310" y="3122628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08203" y="3274462"/>
            <a:ext cx="154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노출이 적은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복지상담 공간 조성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Rectangle 19"/>
          <p:cNvSpPr/>
          <p:nvPr/>
        </p:nvSpPr>
        <p:spPr>
          <a:xfrm>
            <a:off x="4131310" y="4531361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8203" y="4683195"/>
            <a:ext cx="1549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상담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예약제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Rectangle 19"/>
          <p:cNvSpPr/>
          <p:nvPr/>
        </p:nvSpPr>
        <p:spPr>
          <a:xfrm>
            <a:off x="5949868" y="1703109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6761" y="1854943"/>
            <a:ext cx="154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인근 주민들의 네트워크 망을 통해서 정보를 확인하고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보라미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등을 통해 방문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상담을 진행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Rectangle 19"/>
          <p:cNvSpPr/>
          <p:nvPr/>
        </p:nvSpPr>
        <p:spPr>
          <a:xfrm>
            <a:off x="5949868" y="3120611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26761" y="3272445"/>
            <a:ext cx="15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오래 거주했던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지역주민을 통해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지역중심의 정보망 형성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Rectangle 19"/>
          <p:cNvSpPr/>
          <p:nvPr/>
        </p:nvSpPr>
        <p:spPr>
          <a:xfrm>
            <a:off x="7780951" y="1703109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7844" y="1854943"/>
            <a:ext cx="15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말하슈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내가 처한 상황을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말할 수 있는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무인 부스 설치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7780951" y="3120611"/>
            <a:ext cx="1703013" cy="1323121"/>
          </a:xfrm>
          <a:prstGeom prst="rect">
            <a:avLst/>
          </a:prstGeom>
          <a:solidFill>
            <a:srgbClr val="F8EB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7844" y="3272445"/>
            <a:ext cx="154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 자원공유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통합시스템 구축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9813" y="591856"/>
            <a:ext cx="5997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어떻게 하면 복지사각지대를 예방하고 대상자들을 더 많이 발굴할 수 있을까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1266693" cy="459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아이데이션</a:t>
            </a:r>
            <a:endPara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60" y="624196"/>
            <a:ext cx="973343" cy="31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주제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21320" y="1105469"/>
            <a:ext cx="9464331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760" y="1246118"/>
            <a:ext cx="2024913" cy="275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떠오르는 아이디어를 적어 붙여주세요</a:t>
            </a:r>
          </a:p>
        </p:txBody>
      </p:sp>
    </p:spTree>
    <p:extLst>
      <p:ext uri="{BB962C8B-B14F-4D97-AF65-F5344CB8AC3E}">
        <p14:creationId xmlns:p14="http://schemas.microsoft.com/office/powerpoint/2010/main" val="376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12666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스토리보드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760" y="624196"/>
            <a:ext cx="93326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컨셉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1165" y="649688"/>
            <a:ext cx="10887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Page        /        </a:t>
            </a:r>
            <a:endParaRPr lang="ko-K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497897" y="1014582"/>
            <a:ext cx="8909538" cy="5319596"/>
            <a:chOff x="497897" y="994392"/>
            <a:chExt cx="8909538" cy="5357258"/>
          </a:xfrm>
        </p:grpSpPr>
        <p:sp>
          <p:nvSpPr>
            <p:cNvPr id="10" name="직사각형 9"/>
            <p:cNvSpPr/>
            <p:nvPr/>
          </p:nvSpPr>
          <p:spPr>
            <a:xfrm>
              <a:off x="497897" y="994392"/>
              <a:ext cx="2742360" cy="196840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581486" y="994392"/>
              <a:ext cx="2742360" cy="196840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665075" y="994392"/>
              <a:ext cx="2742360" cy="196840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497897" y="3240811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497897" y="3500238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3581486" y="3240811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581486" y="3500238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665075" y="3240811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665075" y="3500238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3282032" y="1978596"/>
              <a:ext cx="253542" cy="0"/>
            </a:xfrm>
            <a:prstGeom prst="straightConnector1">
              <a:avLst/>
            </a:prstGeom>
            <a:ln w="9525">
              <a:solidFill>
                <a:schemeClr val="bg1">
                  <a:lumMod val="8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>
              <a:off x="6364939" y="1978596"/>
              <a:ext cx="253542" cy="0"/>
            </a:xfrm>
            <a:prstGeom prst="straightConnector1">
              <a:avLst/>
            </a:prstGeom>
            <a:ln w="9525">
              <a:solidFill>
                <a:schemeClr val="bg1">
                  <a:lumMod val="8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50"/>
            <p:cNvSpPr/>
            <p:nvPr/>
          </p:nvSpPr>
          <p:spPr>
            <a:xfrm>
              <a:off x="497897" y="3845804"/>
              <a:ext cx="2742360" cy="196840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581486" y="3845804"/>
              <a:ext cx="2742360" cy="196840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665075" y="3845804"/>
              <a:ext cx="2742360" cy="196840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497897" y="6092223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97897" y="6351650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>
              <a:off x="3581486" y="6092223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3581486" y="6351650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6665075" y="6092223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6665075" y="6351650"/>
              <a:ext cx="274236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>
              <a:off x="3282032" y="4830008"/>
              <a:ext cx="253542" cy="0"/>
            </a:xfrm>
            <a:prstGeom prst="straightConnector1">
              <a:avLst/>
            </a:prstGeom>
            <a:ln w="9525">
              <a:solidFill>
                <a:schemeClr val="bg1">
                  <a:lumMod val="8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>
              <a:off x="6364939" y="4830008"/>
              <a:ext cx="253542" cy="0"/>
            </a:xfrm>
            <a:prstGeom prst="straightConnector1">
              <a:avLst/>
            </a:prstGeom>
            <a:ln w="9525">
              <a:solidFill>
                <a:schemeClr val="bg1">
                  <a:lumMod val="8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6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627"/>
          <a:stretch/>
        </p:blipFill>
        <p:spPr bwMode="auto">
          <a:xfrm>
            <a:off x="147433" y="-2724"/>
            <a:ext cx="9619412" cy="27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80675"/>
            <a:ext cx="990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공공서비스 구체화</a:t>
            </a:r>
            <a:endParaRPr lang="en-US" altLang="ko-KR" sz="5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7140" y="2346071"/>
            <a:ext cx="1407052" cy="504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Chapter 5.</a:t>
            </a:r>
            <a:endParaRPr lang="ko-K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8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30202" y="389543"/>
            <a:ext cx="2026135" cy="12085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 #(       )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01153" y="296340"/>
            <a:ext cx="17278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4212" y="916731"/>
            <a:ext cx="820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제목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5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86939" y="2343631"/>
            <a:ext cx="4580430" cy="411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0202" y="2343631"/>
            <a:ext cx="4449267" cy="4110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30202" y="846744"/>
            <a:ext cx="9236420" cy="1304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30202" y="389543"/>
            <a:ext cx="2026135" cy="12085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 #(       )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ko-KR" altLang="en-US" sz="2700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01153" y="296340"/>
            <a:ext cx="17278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7653" y="910752"/>
            <a:ext cx="615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개념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653" y="2408736"/>
            <a:ext cx="1137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상세내용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8897" y="2408736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이미지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27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9"/>
          <a:stretch/>
        </p:blipFill>
        <p:spPr bwMode="auto">
          <a:xfrm>
            <a:off x="159008" y="-2724"/>
            <a:ext cx="9619412" cy="686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2887310" y="2582560"/>
            <a:ext cx="4100679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80675"/>
            <a:ext cx="990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수고하셨습니다</a:t>
            </a:r>
            <a:r>
              <a:rPr lang="en-US" altLang="ko-KR" sz="3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3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30789" y="6018834"/>
            <a:ext cx="9875210" cy="839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548449" y="6185151"/>
            <a:ext cx="6809100" cy="514775"/>
            <a:chOff x="1619153" y="6185151"/>
            <a:chExt cx="6809100" cy="514775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7382157" y="6303017"/>
              <a:ext cx="1046096" cy="227410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527" y="6280157"/>
              <a:ext cx="1866462" cy="324765"/>
            </a:xfrm>
            <a:prstGeom prst="rect">
              <a:avLst/>
            </a:prstGeom>
          </p:spPr>
        </p:pic>
        <p:cxnSp>
          <p:nvCxnSpPr>
            <p:cNvPr id="25" name="직선 연결선 24"/>
            <p:cNvCxnSpPr/>
            <p:nvPr/>
          </p:nvCxnSpPr>
          <p:spPr>
            <a:xfrm>
              <a:off x="7154571" y="6247555"/>
              <a:ext cx="0" cy="38376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3036037" y="6247555"/>
              <a:ext cx="0" cy="38376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descr="C:\업무관련\서비스디자인팀_2016\산업통상자원부MI\산업통상자원부 로고 국문 좌우-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70" y="6185151"/>
              <a:ext cx="1794828" cy="5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업무관련\서비스디자인팀_2016\행정자치부MI\행정자치부_로고_국_좌우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153" y="6264299"/>
              <a:ext cx="1268157" cy="37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직선 연결선 28"/>
            <p:cNvCxnSpPr/>
            <p:nvPr/>
          </p:nvCxnSpPr>
          <p:spPr>
            <a:xfrm>
              <a:off x="4932744" y="6247555"/>
              <a:ext cx="0" cy="38376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5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906000" cy="3884628"/>
          </a:xfrm>
          <a:prstGeom prst="rect">
            <a:avLst/>
          </a:prstGeom>
          <a:solidFill>
            <a:srgbClr val="39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9" y="147399"/>
            <a:ext cx="3155797" cy="37372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9409" y="155286"/>
            <a:ext cx="4328429" cy="3574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1050" u="sng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약력</a:t>
            </a:r>
            <a:endParaRPr lang="en-US" altLang="ko-KR" sz="1050" u="sng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2015.12. 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국가과학기술 자문회의 전문위원 위촉 </a:t>
            </a:r>
            <a:endParaRPr lang="en-US" altLang="ko-KR" sz="10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2015.04. 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민국 국민 훈장 </a:t>
            </a:r>
            <a:r>
              <a:rPr lang="ko-KR" altLang="en-US" sz="10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목련장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수상 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2014.11. 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산업통상자원부 장관 표창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금상 수상 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2012.04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~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주식회사 </a:t>
            </a:r>
            <a:r>
              <a:rPr lang="ko-KR" altLang="en-US" sz="10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디맨드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대표이사 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2010.06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~ 2012.05. : </a:t>
            </a:r>
            <a:r>
              <a:rPr lang="ko-KR" altLang="en-US" sz="10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지경부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R&amp;D</a:t>
            </a:r>
            <a:r>
              <a:rPr lang="ko-KR" altLang="en-US" sz="10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전략기획단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융합신산업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MD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전문위원 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2009.09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~ 2009.12. : </a:t>
            </a:r>
            <a:r>
              <a:rPr lang="ko-KR" altLang="en-US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파라다이스 그룹 경영디자인 전무 </a:t>
            </a:r>
            <a:endParaRPr lang="ko-KR" altLang="en-US" sz="10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1999.04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~ 2009.09. : Watson Wyatt(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現 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Towers Watson)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한국지사장 </a:t>
            </a:r>
          </a:p>
          <a:p>
            <a:pPr>
              <a:lnSpc>
                <a:spcPct val="250000"/>
              </a:lnSpc>
            </a:pP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∎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2006.03</a:t>
            </a:r>
            <a:r>
              <a:rPr lang="en-US" altLang="ko-KR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~ 2007.04. : </a:t>
            </a:r>
            <a:r>
              <a:rPr lang="ko-KR" altLang="en-US" sz="100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행정안전부</a:t>
            </a:r>
            <a:r>
              <a:rPr lang="ko-KR" altLang="en-US" sz="10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산하 정부혁신컨설팅센터 </a:t>
            </a:r>
            <a:r>
              <a:rPr lang="ko-KR" altLang="en-US" sz="10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센터장</a:t>
            </a:r>
            <a:endParaRPr lang="ko-KR" altLang="en-US" sz="10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90" y="147399"/>
            <a:ext cx="10502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강사소개</a:t>
            </a:r>
            <a:endParaRPr lang="ko-KR" altLang="en-US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415" y="4031613"/>
            <a:ext cx="2911034" cy="28263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7206" y="4668865"/>
            <a:ext cx="5260715" cy="189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사명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주식회사 </a:t>
            </a:r>
            <a:r>
              <a:rPr lang="ko-KR" alt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디맨드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대표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김광순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설립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2012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업종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서비스디자인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디자인컨설팅</a:t>
            </a: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소재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463-400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경기도 성남시 분당구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판교역로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230,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삼환하이펙스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417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</a:p>
          <a:p>
            <a:pPr>
              <a:lnSpc>
                <a:spcPct val="200000"/>
              </a:lnSpc>
            </a:pP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연락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031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698 2940 / help.demand.co.kr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59" y="4148866"/>
            <a:ext cx="1961909" cy="4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627"/>
          <a:stretch/>
        </p:blipFill>
        <p:spPr bwMode="auto">
          <a:xfrm>
            <a:off x="147433" y="-2724"/>
            <a:ext cx="9619412" cy="27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80675"/>
            <a:ext cx="990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과제분석과 수요자분석</a:t>
            </a:r>
            <a:endParaRPr lang="en-US" altLang="ko-KR" sz="5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319" y="2346071"/>
            <a:ext cx="1438214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Chapter 2.</a:t>
            </a:r>
            <a:endParaRPr lang="ko-KR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66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549533" y="1151148"/>
            <a:ext cx="7728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내가 맡은 이 정책의 본질은 무엇입니까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?</a:t>
            </a:r>
            <a:endParaRPr lang="ko-KR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4996" y="2717795"/>
            <a:ext cx="6958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무엇을 위한 일인가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정책의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성공을 판단하는 기준은 무엇인가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어떻게 해야 성공할 수 있는가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22880" y="0"/>
            <a:ext cx="1031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과제분석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66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27767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비즈니스모델캔버스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05843"/>
              </p:ext>
            </p:extLst>
          </p:nvPr>
        </p:nvGraphicFramePr>
        <p:xfrm>
          <a:off x="221318" y="547479"/>
          <a:ext cx="9464332" cy="5905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866"/>
                <a:gridCol w="1892866"/>
                <a:gridCol w="946434"/>
                <a:gridCol w="946434"/>
                <a:gridCol w="1892866"/>
                <a:gridCol w="1892866"/>
              </a:tblGrid>
              <a:tr h="1890327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Key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 Partner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Key Activities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Value Proposition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Customer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 Relationships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Customer Segments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64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Channels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Key Resource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86878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Cost Structure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Revenue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oto Sans CJK KR Medium" panose="020B0600000000000000" pitchFamily="34" charset="-127"/>
                          <a:ea typeface="Noto Sans CJK KR Medium" panose="020B0600000000000000" pitchFamily="34" charset="-127"/>
                        </a:rPr>
                        <a:t> Stream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oto Sans CJK KR Medium" panose="020B0600000000000000" pitchFamily="34" charset="-127"/>
                        <a:ea typeface="Noto Sans CJK KR Medium" panose="020B0600000000000000" pitchFamily="34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1498" y="794767"/>
            <a:ext cx="17708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사업기획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예산지원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홍보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모니터링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및 컨설팅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민관 협력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네트워크 구축 운영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사례발굴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사례관리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역량강화 교육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9853" y="2972407"/>
            <a:ext cx="177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복지예산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민 관 복지서비스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민간사례관리지원단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통합사례관리사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희망복지지원단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광역 내 전문가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8286" y="910183"/>
            <a:ext cx="1877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복지서비스를 받고 있는 대전시민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복지서비스를 받고 자 하는 욕구를 가진 대전시민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이웃이 복지서비스를 받았으면 해서 의뢰를 한 대전시민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5226" y="802582"/>
            <a:ext cx="18165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최일선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현장중심 사례관리 과정의 체계화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공공사례관리의 대상 및 수준의 명확화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전문사례관리 지원기능 강화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정책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수용도를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고려한 복지수요중심의 단계적 확대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민간사례관리 전문가의 채용 및 민간인력의 활용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9196" y="2694227"/>
            <a:ext cx="195208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고용 및 직업 교육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주거지원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일상생활 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신체 건강 및 보건의료  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정신건강 및 심리정서적 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보호 및 돌봄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요양서비스 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보육 및 교육 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문화 및 여가활동 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권익보장 및 법률 서비스 지원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770" y="945293"/>
            <a:ext cx="17708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대전광역시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대전복지재단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구청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주민센터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복지관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,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학교 등 유관기관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보라미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통합사례관리사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희망복지지원단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민간기관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  <a:p>
            <a:pPr marL="108000" indent="-108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공공기관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8574" y="945293"/>
            <a:ext cx="177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동 주민센터 접수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해당 권역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통합사례관리팀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사례발굴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주민의뢰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통장의뢰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129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콜센터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659" y="5028687"/>
            <a:ext cx="4219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인건비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역량강화교육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솔루션 위원회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민관사례관리 네트워크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운영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자원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DB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등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년도에는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백만원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2014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년도에는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억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백만원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5153" y="4952707"/>
            <a:ext cx="4394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08000" indent="-108000">
              <a:lnSpc>
                <a:spcPct val="150000"/>
              </a:lnSpc>
              <a:buFont typeface="Arial" panose="020B0604020202020204" pitchFamily="34" charset="0"/>
              <a:buChar char="•"/>
              <a:defRPr sz="1000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defRPr>
            </a:lvl1pPr>
          </a:lstStyle>
          <a:p>
            <a:pPr marL="171450" indent="-171450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사례발굴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배 정도 증가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위기사례에 대한 개입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배 이상 증가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자원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연계망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약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배 확대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연계 수 약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배 증가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사례관리 대상자에 대한 접촉빈도와 자원연계 및 서비스 연계 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점검건수 평균적으로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배 이상 증가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21323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비즈니스모델캔버스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97774"/>
              </p:ext>
            </p:extLst>
          </p:nvPr>
        </p:nvGraphicFramePr>
        <p:xfrm>
          <a:off x="221318" y="547477"/>
          <a:ext cx="9464332" cy="5905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866"/>
                <a:gridCol w="1892866"/>
                <a:gridCol w="946434"/>
                <a:gridCol w="946434"/>
                <a:gridCol w="1892866"/>
                <a:gridCol w="1892866"/>
              </a:tblGrid>
              <a:tr h="1968581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Key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Partner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Key Activities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Value Proposition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Customer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Relationships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Customer Segments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858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Key Resource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Channels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81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Cost Structure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Revenue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Stream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02300" marR="102300" marT="51151" marB="511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8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21320" y="547475"/>
            <a:ext cx="9464331" cy="5905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80" y="0"/>
            <a:ext cx="21323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비즈니스모델캔버스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1266" y="922638"/>
            <a:ext cx="31341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서비스디자인 </a:t>
            </a:r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과제명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과제선정 배경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endParaRPr lang="ko-KR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91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2880" y="0"/>
            <a:ext cx="21916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핵심이슈도출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예시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21321" y="547476"/>
            <a:ext cx="2730223" cy="18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319477" y="547476"/>
            <a:ext cx="6362746" cy="5911198"/>
            <a:chOff x="221320" y="547475"/>
            <a:chExt cx="3036511" cy="6100251"/>
          </a:xfrm>
        </p:grpSpPr>
        <p:sp>
          <p:nvSpPr>
            <p:cNvPr id="10" name="직사각형 9"/>
            <p:cNvSpPr/>
            <p:nvPr/>
          </p:nvSpPr>
          <p:spPr>
            <a:xfrm>
              <a:off x="221320" y="547475"/>
              <a:ext cx="3036511" cy="189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21320" y="2650209"/>
              <a:ext cx="3036511" cy="189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1320" y="4752943"/>
              <a:ext cx="3036511" cy="189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" name="이등변 삼각형 3"/>
          <p:cNvSpPr/>
          <p:nvPr/>
        </p:nvSpPr>
        <p:spPr>
          <a:xfrm rot="16200000">
            <a:off x="2912698" y="1381590"/>
            <a:ext cx="445625" cy="1678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이등변 삼각형 14"/>
          <p:cNvSpPr/>
          <p:nvPr/>
        </p:nvSpPr>
        <p:spPr>
          <a:xfrm rot="16200000">
            <a:off x="2912697" y="3419158"/>
            <a:ext cx="445625" cy="1678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이등변 삼각형 15"/>
          <p:cNvSpPr/>
          <p:nvPr/>
        </p:nvSpPr>
        <p:spPr>
          <a:xfrm rot="16200000">
            <a:off x="2912697" y="5456725"/>
            <a:ext cx="445625" cy="1678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21321" y="972642"/>
            <a:ext cx="273022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8155" y="600368"/>
            <a:ext cx="8002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795" y="972642"/>
            <a:ext cx="5341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설명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74401" y="588343"/>
            <a:ext cx="240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endParaRPr lang="ko-KR" altLang="en-US" sz="1200" dirty="0" smtClean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9916" y="2625911"/>
            <a:ext cx="240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endParaRPr lang="ko-KR" altLang="en-US" sz="1200" dirty="0" smtClean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9916" y="4663478"/>
            <a:ext cx="240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endParaRPr lang="ko-KR" altLang="en-US" sz="1200" dirty="0" smtClean="0">
              <a:solidFill>
                <a:schemeClr val="bg1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20001" y="2585044"/>
            <a:ext cx="2730223" cy="18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20001" y="3010210"/>
            <a:ext cx="273022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835" y="2637936"/>
            <a:ext cx="8002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475" y="3010210"/>
            <a:ext cx="5341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설명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20001" y="4622612"/>
            <a:ext cx="2730223" cy="18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220001" y="5047778"/>
            <a:ext cx="273022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6835" y="4675504"/>
            <a:ext cx="8002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핵심이슈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0475" y="5047778"/>
            <a:ext cx="5341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설명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endParaRPr lang="ko-KR" alt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5605" y="972642"/>
            <a:ext cx="220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갑자기 위기상황이 발생하면 복지혜택에 익숙하지 않은 사람은 스스로 복지혜택을 찾아 나설 수 없음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44527" y="648918"/>
            <a:ext cx="14606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복지서비스 정보 부족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948642" y="2692523"/>
            <a:ext cx="16273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복지에 대한 부정적 인식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94515" y="4757222"/>
            <a:ext cx="2005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극심한 생활고로 인한 </a:t>
            </a:r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자존감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상실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605" y="3024119"/>
            <a:ext cx="220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복지는 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공짜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‘, “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주는 혜택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이라는 인식이 감함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복지 혜택을 받으면 죄책감이 듦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604" y="5070761"/>
            <a:ext cx="2204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누군가에 도움을 받는 것을 부끄럽게 여기고 쉽게 도움을 요청하지 못 함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1967" y="623452"/>
            <a:ext cx="41569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우리나라 복지제도는 신청하지 않으면 받을 수 없는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복지제도 신청주의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11967" y="904645"/>
            <a:ext cx="31967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자신의 어려움을 먼저 알리지 않는다면 도움을 받기 힘듦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11967" y="1154930"/>
            <a:ext cx="46105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 혜택을 받을 수 있는 조건이 있어 조건이 맞지 않으면 복지 서비스를 받기 힘듦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11967" y="1446069"/>
            <a:ext cx="58865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 혜택을 받을 수 있는 조건이 무엇인지 파악하기 위해서는 주민센터나 홈페이지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구청 등을 찾아가야 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11967" y="1708405"/>
            <a:ext cx="50914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실생활에 많이 접하는 기관이나 장소에 복지서비스에 대한 내용을 알 수 있는 자료 비치 필요</a:t>
            </a:r>
            <a:endParaRPr lang="ko-K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11967" y="1987493"/>
            <a:ext cx="3111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더욱 더 다양한 방식과 장소에 복지에 대한 홍보가 필요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11967" y="2667827"/>
            <a:ext cx="45047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복지는 가난하고 생활이 어려운 사람만 골라서 혜택을 준다는 사회적 인식이 강함</a:t>
            </a:r>
            <a:endParaRPr lang="ko-K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1967" y="2934023"/>
            <a:ext cx="35926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부정 수급이 많아져 복지 혜택을 </a:t>
            </a: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받는 사람을 부정적으로 생각함</a:t>
            </a:r>
            <a:endParaRPr lang="ko-K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11967" y="3215753"/>
            <a:ext cx="43845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 서비스를 받는 사람들이 밀집해 있는 아파트 단지에 대한 인식이 부정적임</a:t>
            </a:r>
            <a:endParaRPr lang="ko-KR" altLang="en-US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11967" y="3478089"/>
            <a:ext cx="24048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돈은 안 벌고 세금으로 생활한다고 생각함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11967" y="3759706"/>
            <a:ext cx="56076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 번 복지 혜택을 받은 사람은 자립의 의지가 없어져 지속적으로 혜택을 받고 싶어한다는 인식이 있음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11967" y="4022548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 혜택을 받는 사람은 생활에 의지가 없다라는 편견이 있음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11967" y="4683948"/>
            <a:ext cx="30764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복지라는 부정적인 인식 때문에 쉽게 접근하기 어려움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11967" y="4947319"/>
            <a:ext cx="32319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도움 받는 것이 부끄럽고 상담 받기 부끄러운 사람이 많음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11967" y="5232444"/>
            <a:ext cx="29562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갑자기 변한 생활에 대해 극심한 심리적 변화가 생김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11967" y="5522438"/>
            <a:ext cx="39036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삶이 처량하고 부끄러워 집 밖에 나가지 않게 되고 고립생활을 하게 됨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11967" y="5798526"/>
            <a:ext cx="2685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사람들과의 만남이 부담스럽고 자꾸 피하게 됨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11967" y="6050772"/>
            <a:ext cx="31470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상황을 남에게 알리면 비난 받을 것 같은 생각이 듦</a:t>
            </a:r>
          </a:p>
        </p:txBody>
      </p:sp>
    </p:spTree>
    <p:extLst>
      <p:ext uri="{BB962C8B-B14F-4D97-AF65-F5344CB8AC3E}">
        <p14:creationId xmlns:p14="http://schemas.microsoft.com/office/powerpoint/2010/main" val="6783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1450" indent="-171450">
          <a:lnSpc>
            <a:spcPct val="150000"/>
          </a:lnSpc>
          <a:buFont typeface="Arial" panose="020B0604020202020204" pitchFamily="34" charset="0"/>
          <a:buChar char="•"/>
          <a:defRPr sz="800" dirty="0" smtClean="0">
            <a:solidFill>
              <a:schemeClr val="tx1">
                <a:lumMod val="75000"/>
                <a:lumOff val="25000"/>
              </a:schemeClr>
            </a:solidFill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45033</TotalTime>
  <Words>1583</Words>
  <Application>Microsoft Office PowerPoint</Application>
  <PresentationFormat>A4 용지(210x297mm)</PresentationFormat>
  <Paragraphs>405</Paragraphs>
  <Slides>28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이상현</dc:creator>
  <cp:lastModifiedBy>윤성원</cp:lastModifiedBy>
  <cp:revision>1204</cp:revision>
  <cp:lastPrinted>2015-09-01T08:24:30Z</cp:lastPrinted>
  <dcterms:created xsi:type="dcterms:W3CDTF">2015-02-02T06:58:59Z</dcterms:created>
  <dcterms:modified xsi:type="dcterms:W3CDTF">2016-04-19T21:16:03Z</dcterms:modified>
</cp:coreProperties>
</file>