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  <p:sldMasterId id="2147483673" r:id="rId3"/>
  </p:sldMasterIdLst>
  <p:notesMasterIdLst>
    <p:notesMasterId r:id="rId8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37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343" r:id="rId23"/>
    <p:sldId id="342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344" r:id="rId35"/>
    <p:sldId id="286" r:id="rId36"/>
    <p:sldId id="301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37" r:id="rId46"/>
    <p:sldId id="318" r:id="rId47"/>
    <p:sldId id="345" r:id="rId48"/>
    <p:sldId id="346" r:id="rId49"/>
    <p:sldId id="348" r:id="rId50"/>
    <p:sldId id="368" r:id="rId51"/>
    <p:sldId id="369" r:id="rId52"/>
    <p:sldId id="370" r:id="rId53"/>
    <p:sldId id="371" r:id="rId54"/>
    <p:sldId id="349" r:id="rId55"/>
    <p:sldId id="350" r:id="rId56"/>
    <p:sldId id="351" r:id="rId57"/>
    <p:sldId id="352" r:id="rId58"/>
    <p:sldId id="353" r:id="rId59"/>
    <p:sldId id="354" r:id="rId60"/>
    <p:sldId id="356" r:id="rId61"/>
    <p:sldId id="357" r:id="rId62"/>
    <p:sldId id="358" r:id="rId63"/>
    <p:sldId id="287" r:id="rId64"/>
    <p:sldId id="288" r:id="rId65"/>
    <p:sldId id="289" r:id="rId66"/>
    <p:sldId id="290" r:id="rId67"/>
    <p:sldId id="291" r:id="rId68"/>
    <p:sldId id="292" r:id="rId69"/>
    <p:sldId id="293" r:id="rId70"/>
    <p:sldId id="294" r:id="rId71"/>
    <p:sldId id="295" r:id="rId72"/>
    <p:sldId id="296" r:id="rId73"/>
    <p:sldId id="297" r:id="rId74"/>
    <p:sldId id="298" r:id="rId75"/>
    <p:sldId id="299" r:id="rId76"/>
    <p:sldId id="312" r:id="rId77"/>
    <p:sldId id="313" r:id="rId78"/>
    <p:sldId id="314" r:id="rId79"/>
    <p:sldId id="315" r:id="rId80"/>
    <p:sldId id="373" r:id="rId81"/>
    <p:sldId id="374" r:id="rId82"/>
    <p:sldId id="359" r:id="rId83"/>
    <p:sldId id="372" r:id="rId84"/>
    <p:sldId id="376" r:id="rId85"/>
    <p:sldId id="316" r:id="rId86"/>
  </p:sldIdLst>
  <p:sldSz cx="9906000" cy="6858000" type="A4"/>
  <p:notesSz cx="7099300" cy="10234613"/>
  <p:embeddedFontLst>
    <p:embeddedFont>
      <p:font typeface="Calibri" panose="020F0502020204030204" pitchFamily="34" charset="0"/>
      <p:regular r:id="rId88"/>
      <p:bold r:id="rId89"/>
      <p:italic r:id="rId90"/>
      <p:boldItalic r:id="rId91"/>
    </p:embeddedFont>
    <p:embeddedFont>
      <p:font typeface="나눔고딕" panose="020D0604000000000000" pitchFamily="50" charset="-127"/>
      <p:regular r:id="rId92"/>
      <p:bold r:id="rId93"/>
    </p:embeddedFont>
    <p:embeddedFont>
      <p:font typeface="나눔바른고딕" panose="020B0600000101010101" charset="-127"/>
      <p:regular r:id="rId94"/>
      <p:bold r:id="rId95"/>
    </p:embeddedFont>
    <p:embeddedFont>
      <p:font typeface="맑은 고딕" panose="020B0503020000020004" pitchFamily="50" charset="-127"/>
      <p:regular r:id="rId96"/>
      <p:bold r:id="rId97"/>
    </p:embeddedFont>
  </p:embeddedFontLst>
  <p:defaultTextStyle>
    <a:defPPr>
      <a:defRPr lang="en-US"/>
    </a:defPPr>
    <a:lvl1pPr marL="0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898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797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696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594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493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391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290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188" algn="l" defTabSz="47889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C0A7"/>
    <a:srgbClr val="D4F6DD"/>
    <a:srgbClr val="C7F2D5"/>
    <a:srgbClr val="1A2F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4" autoAdjust="0"/>
    <p:restoredTop sz="99078" autoAdjust="0"/>
  </p:normalViewPr>
  <p:slideViewPr>
    <p:cSldViewPr snapToGrid="0" snapToObjects="1">
      <p:cViewPr varScale="1">
        <p:scale>
          <a:sx n="83" d="100"/>
          <a:sy n="83" d="100"/>
        </p:scale>
        <p:origin x="-1286" y="-67"/>
      </p:cViewPr>
      <p:guideLst>
        <p:guide orient="horz" pos="2160"/>
        <p:guide orient="horz" pos="2032"/>
        <p:guide orient="horz" pos="652"/>
        <p:guide orient="horz" pos="1047"/>
        <p:guide orient="horz" pos="1623"/>
        <p:guide orient="horz" pos="3966"/>
        <p:guide orient="horz" pos="2502"/>
        <p:guide pos="3120"/>
        <p:guide pos="420"/>
        <p:guide pos="2542"/>
        <p:guide pos="3521"/>
        <p:guide pos="349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font" Target="fonts/font2.fntdata"/><Relationship Id="rId97" Type="http://schemas.openxmlformats.org/officeDocument/2006/relationships/font" Target="fonts/font10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font" Target="fonts/font3.fntdata"/><Relationship Id="rId95" Type="http://schemas.openxmlformats.org/officeDocument/2006/relationships/font" Target="fonts/font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font" Target="fonts/font6.fntdata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font" Target="fonts/font1.fntdata"/><Relationship Id="rId91" Type="http://schemas.openxmlformats.org/officeDocument/2006/relationships/font" Target="fonts/font4.fntdata"/><Relationship Id="rId96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font" Target="fonts/font7.fntdata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r">
              <a:defRPr sz="1300"/>
            </a:lvl1pPr>
          </a:lstStyle>
          <a:p>
            <a:fld id="{B71A202B-A491-F24E-B1A8-FBD723120D38}" type="datetimeFigureOut">
              <a:rPr lang="en-US" smtClean="0"/>
              <a:t>6/29/2015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768350"/>
            <a:ext cx="554355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7" tIns="49519" rIns="99037" bIns="4951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3"/>
            <a:ext cx="5679440" cy="4605576"/>
          </a:xfrm>
          <a:prstGeom prst="rect">
            <a:avLst/>
          </a:prstGeom>
        </p:spPr>
        <p:txBody>
          <a:bodyPr vert="horz" lIns="99037" tIns="49519" rIns="99037" bIns="49519" rtlCol="0"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r">
              <a:defRPr sz="1300"/>
            </a:lvl1pPr>
          </a:lstStyle>
          <a:p>
            <a:fld id="{744D39F7-BFCD-6047-9BAC-C3DECF6A4D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4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78898" rtl="0" eaLnBrk="1" latinLnBrk="0" hangingPunct="1">
      <a:defRPr sz="1300" kern="1200">
        <a:solidFill>
          <a:schemeClr val="tx1"/>
        </a:solidFill>
        <a:latin typeface="+mn-lt"/>
        <a:ea typeface="나눔바른고딕OTF"/>
        <a:cs typeface="+mn-cs"/>
      </a:defRPr>
    </a:lvl1pPr>
    <a:lvl2pPr marL="478898" algn="l" defTabSz="478898" rtl="0" eaLnBrk="1" latinLnBrk="0" hangingPunct="1">
      <a:defRPr sz="1300" kern="1200">
        <a:solidFill>
          <a:schemeClr val="tx1"/>
        </a:solidFill>
        <a:latin typeface="+mn-lt"/>
        <a:ea typeface="나눔바른고딕OTF"/>
        <a:cs typeface="+mn-cs"/>
      </a:defRPr>
    </a:lvl2pPr>
    <a:lvl3pPr marL="957797" algn="l" defTabSz="478898" rtl="0" eaLnBrk="1" latinLnBrk="0" hangingPunct="1">
      <a:defRPr sz="1300" kern="1200">
        <a:solidFill>
          <a:schemeClr val="tx1"/>
        </a:solidFill>
        <a:latin typeface="+mn-lt"/>
        <a:ea typeface="나눔바른고딕OTF"/>
        <a:cs typeface="+mn-cs"/>
      </a:defRPr>
    </a:lvl3pPr>
    <a:lvl4pPr marL="1436696" algn="l" defTabSz="478898" rtl="0" eaLnBrk="1" latinLnBrk="0" hangingPunct="1">
      <a:defRPr sz="1300" kern="1200">
        <a:solidFill>
          <a:schemeClr val="tx1"/>
        </a:solidFill>
        <a:latin typeface="+mn-lt"/>
        <a:ea typeface="나눔바른고딕OTF"/>
        <a:cs typeface="+mn-cs"/>
      </a:defRPr>
    </a:lvl4pPr>
    <a:lvl5pPr marL="1915594" algn="l" defTabSz="478898" rtl="0" eaLnBrk="1" latinLnBrk="0" hangingPunct="1">
      <a:defRPr sz="1300" kern="1200">
        <a:solidFill>
          <a:schemeClr val="tx1"/>
        </a:solidFill>
        <a:latin typeface="+mn-lt"/>
        <a:ea typeface="나눔바른고딕OTF"/>
        <a:cs typeface="+mn-cs"/>
      </a:defRPr>
    </a:lvl5pPr>
    <a:lvl6pPr marL="2394493" algn="l" defTabSz="478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391" algn="l" defTabSz="478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290" algn="l" defTabSz="478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188" algn="l" defTabSz="478898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D39F7-BFCD-6047-9BAC-C3DECF6A4D5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89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D39F7-BFCD-6047-9BAC-C3DECF6A4D5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26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768350"/>
            <a:ext cx="554355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D39F7-BFCD-6047-9BAC-C3DECF6A4D5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8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ko-KR" altLang="en-US" dirty="0" smtClean="0"/>
              <a:t>출처 </a:t>
            </a:r>
            <a:r>
              <a:rPr lang="en-US" altLang="ko-KR" dirty="0" smtClean="0"/>
              <a:t>:</a:t>
            </a:r>
            <a:r>
              <a:rPr lang="ko-KR" altLang="en-US" dirty="0" smtClean="0"/>
              <a:t> 서비스디자인 컨설팅 가이드북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6814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77875" y="768350"/>
            <a:ext cx="5543550" cy="3836988"/>
          </a:xfrm>
          <a:ln/>
        </p:spPr>
      </p:sp>
      <p:sp>
        <p:nvSpPr>
          <p:cNvPr id="9318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>
              <a:latin typeface="굴림" charset="-127"/>
              <a:ea typeface="굴림" charset="-127"/>
            </a:endParaRPr>
          </a:p>
        </p:txBody>
      </p:sp>
      <p:sp>
        <p:nvSpPr>
          <p:cNvPr id="93188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703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658" indent="-285638" defTabSz="98703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2552" indent="-228511" defTabSz="98703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599573" indent="-228511" defTabSz="98703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6593" indent="-228511" defTabSz="98703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3614" indent="-228511" defTabSz="9870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0634" indent="-228511" defTabSz="9870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7656" indent="-228511" defTabSz="9870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4676" indent="-228511" defTabSz="98703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88BF791E-0642-432A-8C99-D4E92A2CA2B5}" type="slidenum">
              <a:rPr lang="ko-KR" altLang="en-US" sz="130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82</a:t>
            </a:fld>
            <a:endParaRPr lang="ko-KR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2130425"/>
            <a:ext cx="84201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8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C2B76-0AA2-42F4-8EF4-5B2C603EA292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5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300"/>
            </a:lvl1pPr>
            <a:lvl2pPr marL="478898" indent="0">
              <a:buNone/>
              <a:defRPr sz="2900"/>
            </a:lvl2pPr>
            <a:lvl3pPr marL="957797" indent="0">
              <a:buNone/>
              <a:defRPr sz="2500"/>
            </a:lvl3pPr>
            <a:lvl4pPr marL="1436696" indent="0">
              <a:buNone/>
              <a:defRPr sz="2100"/>
            </a:lvl4pPr>
            <a:lvl5pPr marL="1915594" indent="0">
              <a:buNone/>
              <a:defRPr sz="2100"/>
            </a:lvl5pPr>
            <a:lvl6pPr marL="2394493" indent="0">
              <a:buNone/>
              <a:defRPr sz="2100"/>
            </a:lvl6pPr>
            <a:lvl7pPr marL="2873391" indent="0">
              <a:buNone/>
              <a:defRPr sz="2100"/>
            </a:lvl7pPr>
            <a:lvl8pPr marL="3352290" indent="0">
              <a:buNone/>
              <a:defRPr sz="2100"/>
            </a:lvl8pPr>
            <a:lvl9pPr marL="3831188" indent="0">
              <a:buNone/>
              <a:defRPr sz="21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898" indent="0">
              <a:buNone/>
              <a:defRPr sz="1300"/>
            </a:lvl2pPr>
            <a:lvl3pPr marL="957797" indent="0">
              <a:buNone/>
              <a:defRPr sz="1000"/>
            </a:lvl3pPr>
            <a:lvl4pPr marL="1436696" indent="0">
              <a:buNone/>
              <a:defRPr sz="1000"/>
            </a:lvl4pPr>
            <a:lvl5pPr marL="1915594" indent="0">
              <a:buNone/>
              <a:defRPr sz="1000"/>
            </a:lvl5pPr>
            <a:lvl6pPr marL="2394493" indent="0">
              <a:buNone/>
              <a:defRPr sz="1000"/>
            </a:lvl6pPr>
            <a:lvl7pPr marL="2873391" indent="0">
              <a:buNone/>
              <a:defRPr sz="1000"/>
            </a:lvl7pPr>
            <a:lvl8pPr marL="3352290" indent="0">
              <a:buNone/>
              <a:defRPr sz="1000"/>
            </a:lvl8pPr>
            <a:lvl9pPr marL="3831188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D0865-9CA0-404F-B6C4-0DE5A537DE22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7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B874E-55EB-4904-A4F9-4CD07924E13D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657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045421" y="436564"/>
            <a:ext cx="3737108" cy="9309100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0661" y="436564"/>
            <a:ext cx="11049661" cy="9309100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1DC0-64F3-4542-93D4-177EB4812C21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57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436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6565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2312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1710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399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01423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3865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B3EA-32E2-4B61-8979-B99437738CD9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슬라이드 번호 개체 틀 1"/>
          <p:cNvSpPr txBox="1">
            <a:spLocks/>
          </p:cNvSpPr>
          <p:nvPr userDrawn="1"/>
        </p:nvSpPr>
        <p:spPr>
          <a:xfrm>
            <a:off x="7330213" y="6297941"/>
            <a:ext cx="2311400" cy="365125"/>
          </a:xfrm>
          <a:prstGeom prst="rect">
            <a:avLst/>
          </a:prstGeom>
        </p:spPr>
        <p:txBody>
          <a:bodyPr vert="horz" lIns="95780" tIns="47890" rIns="95780" bIns="47890" rtlCol="0" anchor="ctr"/>
          <a:lstStyle>
            <a:defPPr>
              <a:defRPr lang="en-US"/>
            </a:defPPr>
            <a:lvl1pPr marL="0" algn="r" defTabSz="478898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898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797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696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594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493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391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290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188" algn="l" defTabSz="478898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06EA58-9A0B-4944-A5D8-FF2F2C78E8D5}" type="slidenum">
              <a:rPr lang="en-US" sz="800" smtClean="0">
                <a:latin typeface="나눔바른고딕OTF Light" pitchFamily="50" charset="-127"/>
                <a:ea typeface="나눔바른고딕OTF Light" pitchFamily="50" charset="-127"/>
              </a:rPr>
              <a:pPr/>
              <a:t>‹#›</a:t>
            </a:fld>
            <a:endParaRPr lang="en-US" sz="800" dirty="0">
              <a:latin typeface="나눔바른고딕OTF Light" pitchFamily="50" charset="-127"/>
              <a:ea typeface="나눔바른고딕OTF Light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5178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8793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12155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24060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/>
          <a:lstStyle/>
          <a:p>
            <a:fld id="{31BFFDC1-CC46-4A0E-8D15-EE170C1FA2E7}" type="datetimeFigureOut">
              <a:rPr lang="ko-KR" altLang="en-US" smtClean="0"/>
              <a:t>2015-06-29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27990-8635-44EE-936D-56B9257565C1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9343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49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4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74" indent="0" algn="ctr">
              <a:buNone/>
              <a:defRPr/>
            </a:lvl2pPr>
            <a:lvl3pPr marL="912949" indent="0" algn="ctr">
              <a:buNone/>
              <a:defRPr/>
            </a:lvl3pPr>
            <a:lvl4pPr marL="1369423" indent="0" algn="ctr">
              <a:buNone/>
              <a:defRPr/>
            </a:lvl4pPr>
            <a:lvl5pPr marL="1825899" indent="0" algn="ctr">
              <a:buNone/>
              <a:defRPr/>
            </a:lvl5pPr>
            <a:lvl6pPr marL="2282371" indent="0" algn="ctr">
              <a:buNone/>
              <a:defRPr/>
            </a:lvl6pPr>
            <a:lvl7pPr marL="2738848" indent="0" algn="ctr">
              <a:buNone/>
              <a:defRPr/>
            </a:lvl7pPr>
            <a:lvl8pPr marL="3195322" indent="0" algn="ctr">
              <a:buNone/>
              <a:defRPr/>
            </a:lvl8pPr>
            <a:lvl9pPr marL="3651794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4BB0D-803A-4E0F-AA98-8C8ACE26ECC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0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892367-015E-473A-820F-432321015D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325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2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74" indent="0">
              <a:buNone/>
              <a:defRPr sz="1800"/>
            </a:lvl2pPr>
            <a:lvl3pPr marL="912949" indent="0">
              <a:buNone/>
              <a:defRPr sz="1600"/>
            </a:lvl3pPr>
            <a:lvl4pPr marL="1369423" indent="0">
              <a:buNone/>
              <a:defRPr sz="1400"/>
            </a:lvl4pPr>
            <a:lvl5pPr marL="1825899" indent="0">
              <a:buNone/>
              <a:defRPr sz="1400"/>
            </a:lvl5pPr>
            <a:lvl6pPr marL="2282371" indent="0">
              <a:buNone/>
              <a:defRPr sz="1400"/>
            </a:lvl6pPr>
            <a:lvl7pPr marL="2738848" indent="0">
              <a:buNone/>
              <a:defRPr sz="1400"/>
            </a:lvl7pPr>
            <a:lvl8pPr marL="3195322" indent="0">
              <a:buNone/>
              <a:defRPr sz="1400"/>
            </a:lvl8pPr>
            <a:lvl9pPr marL="3651794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B45C0-576F-436D-870C-321C8762D84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495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5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67C95-F708-4CCA-A14A-2B4401F475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58052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4" indent="0">
              <a:buNone/>
              <a:defRPr sz="2000" b="1"/>
            </a:lvl2pPr>
            <a:lvl3pPr marL="912949" indent="0">
              <a:buNone/>
              <a:defRPr sz="1800" b="1"/>
            </a:lvl3pPr>
            <a:lvl4pPr marL="1369423" indent="0">
              <a:buNone/>
              <a:defRPr sz="1600" b="1"/>
            </a:lvl4pPr>
            <a:lvl5pPr marL="1825899" indent="0">
              <a:buNone/>
              <a:defRPr sz="1600" b="1"/>
            </a:lvl5pPr>
            <a:lvl6pPr marL="2282371" indent="0">
              <a:buNone/>
              <a:defRPr sz="1600" b="1"/>
            </a:lvl6pPr>
            <a:lvl7pPr marL="2738848" indent="0">
              <a:buNone/>
              <a:defRPr sz="1600" b="1"/>
            </a:lvl7pPr>
            <a:lvl8pPr marL="3195322" indent="0">
              <a:buNone/>
              <a:defRPr sz="1600" b="1"/>
            </a:lvl8pPr>
            <a:lvl9pPr marL="3651794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28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74" indent="0">
              <a:buNone/>
              <a:defRPr sz="2000" b="1"/>
            </a:lvl2pPr>
            <a:lvl3pPr marL="912949" indent="0">
              <a:buNone/>
              <a:defRPr sz="1800" b="1"/>
            </a:lvl3pPr>
            <a:lvl4pPr marL="1369423" indent="0">
              <a:buNone/>
              <a:defRPr sz="1600" b="1"/>
            </a:lvl4pPr>
            <a:lvl5pPr marL="1825899" indent="0">
              <a:buNone/>
              <a:defRPr sz="1600" b="1"/>
            </a:lvl5pPr>
            <a:lvl6pPr marL="2282371" indent="0">
              <a:buNone/>
              <a:defRPr sz="1600" b="1"/>
            </a:lvl6pPr>
            <a:lvl7pPr marL="2738848" indent="0">
              <a:buNone/>
              <a:defRPr sz="1600" b="1"/>
            </a:lvl7pPr>
            <a:lvl8pPr marL="3195322" indent="0">
              <a:buNone/>
              <a:defRPr sz="1600" b="1"/>
            </a:lvl8pPr>
            <a:lvl9pPr marL="3651794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28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544A-E2AA-4DB0-847B-01F7F758B88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7630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0F1AB-53A4-4236-A8C1-0C8A69979FE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641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58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2B746-3EF1-4116-BEDC-487475EA80C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90049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1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1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74" indent="0">
              <a:buNone/>
              <a:defRPr sz="1200"/>
            </a:lvl2pPr>
            <a:lvl3pPr marL="912949" indent="0">
              <a:buNone/>
              <a:defRPr sz="1000"/>
            </a:lvl3pPr>
            <a:lvl4pPr marL="1369423" indent="0">
              <a:buNone/>
              <a:defRPr sz="900"/>
            </a:lvl4pPr>
            <a:lvl5pPr marL="1825899" indent="0">
              <a:buNone/>
              <a:defRPr sz="900"/>
            </a:lvl5pPr>
            <a:lvl6pPr marL="2282371" indent="0">
              <a:buNone/>
              <a:defRPr sz="900"/>
            </a:lvl6pPr>
            <a:lvl7pPr marL="2738848" indent="0">
              <a:buNone/>
              <a:defRPr sz="900"/>
            </a:lvl7pPr>
            <a:lvl8pPr marL="3195322" indent="0">
              <a:buNone/>
              <a:defRPr sz="900"/>
            </a:lvl8pPr>
            <a:lvl9pPr marL="365179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F2B37-7AA1-47CF-AB00-FF77C73818A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7410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74" indent="0">
              <a:buNone/>
              <a:defRPr sz="2800"/>
            </a:lvl2pPr>
            <a:lvl3pPr marL="912949" indent="0">
              <a:buNone/>
              <a:defRPr sz="2400"/>
            </a:lvl3pPr>
            <a:lvl4pPr marL="1369423" indent="0">
              <a:buNone/>
              <a:defRPr sz="2000"/>
            </a:lvl4pPr>
            <a:lvl5pPr marL="1825899" indent="0">
              <a:buNone/>
              <a:defRPr sz="2000"/>
            </a:lvl5pPr>
            <a:lvl6pPr marL="2282371" indent="0">
              <a:buNone/>
              <a:defRPr sz="2000"/>
            </a:lvl6pPr>
            <a:lvl7pPr marL="2738848" indent="0">
              <a:buNone/>
              <a:defRPr sz="2000"/>
            </a:lvl7pPr>
            <a:lvl8pPr marL="3195322" indent="0">
              <a:buNone/>
              <a:defRPr sz="2000"/>
            </a:lvl8pPr>
            <a:lvl9pPr marL="3651794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74" indent="0">
              <a:buNone/>
              <a:defRPr sz="1200"/>
            </a:lvl2pPr>
            <a:lvl3pPr marL="912949" indent="0">
              <a:buNone/>
              <a:defRPr sz="1000"/>
            </a:lvl3pPr>
            <a:lvl4pPr marL="1369423" indent="0">
              <a:buNone/>
              <a:defRPr sz="900"/>
            </a:lvl4pPr>
            <a:lvl5pPr marL="1825899" indent="0">
              <a:buNone/>
              <a:defRPr sz="900"/>
            </a:lvl5pPr>
            <a:lvl6pPr marL="2282371" indent="0">
              <a:buNone/>
              <a:defRPr sz="900"/>
            </a:lvl6pPr>
            <a:lvl7pPr marL="2738848" indent="0">
              <a:buNone/>
              <a:defRPr sz="900"/>
            </a:lvl7pPr>
            <a:lvl8pPr marL="3195322" indent="0">
              <a:buNone/>
              <a:defRPr sz="900"/>
            </a:lvl8pPr>
            <a:lvl9pPr marL="3651794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48A12-D777-4C70-8BE8-9CF1C255242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586235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903E-2A6C-4D52-A7FE-6974C502739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83787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4"/>
            <a:ext cx="222885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4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489A7-BC66-45AE-B520-C5E97433007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0387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95300" y="274644"/>
            <a:ext cx="89154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B0C67-06F8-4555-BBF2-572321E8654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6755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1" y="1"/>
            <a:ext cx="1160860" cy="10715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ko-KR" altLang="en-US" sz="1800">
              <a:solidFill>
                <a:srgbClr val="FFFFFF"/>
              </a:solidFill>
            </a:endParaRPr>
          </a:p>
        </p:txBody>
      </p:sp>
      <p:grpSp>
        <p:nvGrpSpPr>
          <p:cNvPr id="3" name="그룹 7"/>
          <p:cNvGrpSpPr>
            <a:grpSpLocks/>
          </p:cNvGrpSpPr>
          <p:nvPr userDrawn="1"/>
        </p:nvGrpSpPr>
        <p:grpSpPr bwMode="auto">
          <a:xfrm>
            <a:off x="135865" y="339725"/>
            <a:ext cx="696515" cy="642938"/>
            <a:chOff x="142844" y="928670"/>
            <a:chExt cx="1285884" cy="1285884"/>
          </a:xfrm>
        </p:grpSpPr>
        <p:sp>
          <p:nvSpPr>
            <p:cNvPr id="4" name="L 도형 3"/>
            <p:cNvSpPr/>
            <p:nvPr/>
          </p:nvSpPr>
          <p:spPr>
            <a:xfrm>
              <a:off x="142844" y="928670"/>
              <a:ext cx="1285884" cy="1285884"/>
            </a:xfrm>
            <a:prstGeom prst="corner">
              <a:avLst>
                <a:gd name="adj1" fmla="val 24902"/>
                <a:gd name="adj2" fmla="val 2789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latinLnBrk="1">
                <a:defRPr/>
              </a:pPr>
              <a:endParaRPr lang="ko-KR" alt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 rot="2700000">
              <a:off x="666724" y="1004870"/>
              <a:ext cx="355602" cy="10731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latinLnBrk="1">
                <a:defRPr/>
              </a:pPr>
              <a:endParaRPr lang="ko-KR" alt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6" name="직사각형 5"/>
          <p:cNvSpPr/>
          <p:nvPr userDrawn="1"/>
        </p:nvSpPr>
        <p:spPr>
          <a:xfrm>
            <a:off x="0" y="6264276"/>
            <a:ext cx="9906000" cy="60166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latinLnBrk="1">
              <a:defRPr/>
            </a:pPr>
            <a:endParaRPr lang="ko-KR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205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88512120" descr="DRW0000351046b8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" t="34227" r="3773" b="2"/>
          <a:stretch>
            <a:fillRect/>
          </a:stretch>
        </p:blipFill>
        <p:spPr bwMode="auto">
          <a:xfrm>
            <a:off x="0" y="0"/>
            <a:ext cx="99060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 userDrawn="1"/>
        </p:nvSpPr>
        <p:spPr>
          <a:xfrm>
            <a:off x="7448419" y="0"/>
            <a:ext cx="703394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latinLnBrk="1">
              <a:defRPr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>
            <a:off x="507340" y="179389"/>
            <a:ext cx="856456" cy="80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14400" latinLnBrk="1">
              <a:defRPr/>
            </a:pPr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76727A9F-B127-4E4E-BEBD-CCC53B02AEBB}" type="datetime1">
              <a:rPr lang="ko-KR" altLang="en-US"/>
              <a:pPr>
                <a:defRPr/>
              </a:pPr>
              <a:t>2015-06-29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371027" y="6356351"/>
            <a:ext cx="2311400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9795ABB-4A9F-4EFD-81A7-5F0D5B089AD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90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8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79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66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5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4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3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2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1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5D378-2029-445C-89C4-9FD01BE329EF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711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0660" y="2544763"/>
            <a:ext cx="7393384" cy="720090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9144" y="2544763"/>
            <a:ext cx="7393385" cy="720090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2BD03-364C-4471-83A7-9A1A21A506FB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96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4639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98" indent="0">
              <a:buNone/>
              <a:defRPr sz="2100" b="1"/>
            </a:lvl2pPr>
            <a:lvl3pPr marL="957797" indent="0">
              <a:buNone/>
              <a:defRPr sz="1900" b="1"/>
            </a:lvl3pPr>
            <a:lvl4pPr marL="1436696" indent="0">
              <a:buNone/>
              <a:defRPr sz="1700" b="1"/>
            </a:lvl4pPr>
            <a:lvl5pPr marL="1915594" indent="0">
              <a:buNone/>
              <a:defRPr sz="1700" b="1"/>
            </a:lvl5pPr>
            <a:lvl6pPr marL="2394493" indent="0">
              <a:buNone/>
              <a:defRPr sz="1700" b="1"/>
            </a:lvl6pPr>
            <a:lvl7pPr marL="2873391" indent="0">
              <a:buNone/>
              <a:defRPr sz="1700" b="1"/>
            </a:lvl7pPr>
            <a:lvl8pPr marL="3352290" indent="0">
              <a:buNone/>
              <a:defRPr sz="1700" b="1"/>
            </a:lvl8pPr>
            <a:lvl9pPr marL="3831188" indent="0">
              <a:buNone/>
              <a:defRPr sz="17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4"/>
            <a:ext cx="43785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898" indent="0">
              <a:buNone/>
              <a:defRPr sz="2100" b="1"/>
            </a:lvl2pPr>
            <a:lvl3pPr marL="957797" indent="0">
              <a:buNone/>
              <a:defRPr sz="1900" b="1"/>
            </a:lvl3pPr>
            <a:lvl4pPr marL="1436696" indent="0">
              <a:buNone/>
              <a:defRPr sz="1700" b="1"/>
            </a:lvl4pPr>
            <a:lvl5pPr marL="1915594" indent="0">
              <a:buNone/>
              <a:defRPr sz="1700" b="1"/>
            </a:lvl5pPr>
            <a:lvl6pPr marL="2394493" indent="0">
              <a:buNone/>
              <a:defRPr sz="1700" b="1"/>
            </a:lvl6pPr>
            <a:lvl7pPr marL="2873391" indent="0">
              <a:buNone/>
              <a:defRPr sz="1700" b="1"/>
            </a:lvl7pPr>
            <a:lvl8pPr marL="3352290" indent="0">
              <a:buNone/>
              <a:defRPr sz="1700" b="1"/>
            </a:lvl8pPr>
            <a:lvl9pPr marL="3831188" indent="0">
              <a:buNone/>
              <a:defRPr sz="17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0E6A6-7A78-44D9-AF32-36F44F12CEA0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7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CE4F2-E78C-46AF-AE31-0C50E7385995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6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CD0FA-1F6B-42B8-B9B1-E5CAAFE58984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0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1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1"/>
            <a:ext cx="5537729" cy="5853112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898" indent="0">
              <a:buNone/>
              <a:defRPr sz="1300"/>
            </a:lvl2pPr>
            <a:lvl3pPr marL="957797" indent="0">
              <a:buNone/>
              <a:defRPr sz="1000"/>
            </a:lvl3pPr>
            <a:lvl4pPr marL="1436696" indent="0">
              <a:buNone/>
              <a:defRPr sz="1000"/>
            </a:lvl4pPr>
            <a:lvl5pPr marL="1915594" indent="0">
              <a:buNone/>
              <a:defRPr sz="1000"/>
            </a:lvl5pPr>
            <a:lvl6pPr marL="2394493" indent="0">
              <a:buNone/>
              <a:defRPr sz="1000"/>
            </a:lvl6pPr>
            <a:lvl7pPr marL="2873391" indent="0">
              <a:buNone/>
              <a:defRPr sz="1000"/>
            </a:lvl7pPr>
            <a:lvl8pPr marL="3352290" indent="0">
              <a:buNone/>
              <a:defRPr sz="1000"/>
            </a:lvl8pPr>
            <a:lvl9pPr marL="3831188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20EA1-FB28-4A5E-BC12-4CBE61C2E288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44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1" y="274639"/>
            <a:ext cx="8915400" cy="1143000"/>
          </a:xfrm>
          <a:prstGeom prst="rect">
            <a:avLst/>
          </a:prstGeom>
        </p:spPr>
        <p:txBody>
          <a:bodyPr vert="horz" lIns="95780" tIns="47890" rIns="95780" bIns="47890" rtlCol="0" anchor="ctr">
            <a:normAutofit/>
          </a:bodyPr>
          <a:lstStyle/>
          <a:p>
            <a:r>
              <a:rPr lang="en-US" altLang="ko-KR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600201"/>
            <a:ext cx="8915400" cy="4525963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1" y="6356351"/>
            <a:ext cx="2311400" cy="365125"/>
          </a:xfrm>
          <a:prstGeom prst="rect">
            <a:avLst/>
          </a:prstGeom>
        </p:spPr>
        <p:txBody>
          <a:bodyPr vert="horz" lIns="95780" tIns="47890" rIns="95780" bIns="4789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B567E-2C95-4A62-8639-DD1AF76E7FDE}" type="datetime1">
              <a:rPr lang="en-US" altLang="ko-KR" smtClean="0"/>
              <a:t>6/29/2015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1" y="6356351"/>
            <a:ext cx="3136900" cy="365125"/>
          </a:xfrm>
          <a:prstGeom prst="rect">
            <a:avLst/>
          </a:prstGeom>
        </p:spPr>
        <p:txBody>
          <a:bodyPr vert="horz" lIns="95780" tIns="47890" rIns="95780" bIns="4789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1" y="6356351"/>
            <a:ext cx="2311400" cy="365125"/>
          </a:xfrm>
          <a:prstGeom prst="rect">
            <a:avLst/>
          </a:prstGeom>
        </p:spPr>
        <p:txBody>
          <a:bodyPr vert="horz" lIns="95780" tIns="47890" rIns="95780" bIns="4789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6EA58-9A0B-4944-A5D8-FF2F2C78E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0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lvl1pPr algn="ctr" defTabSz="47889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나눔바른고딕OTF"/>
          <a:cs typeface="+mj-cs"/>
        </a:defRPr>
      </a:lvl1pPr>
    </p:titleStyle>
    <p:bodyStyle>
      <a:lvl1pPr marL="359174" indent="-359174" algn="l" defTabSz="478898" rtl="0" eaLnBrk="1" latinLnBrk="0" hangingPunct="1">
        <a:spcBef>
          <a:spcPct val="20000"/>
        </a:spcBef>
        <a:buFont typeface="Arial"/>
        <a:buChar char="•"/>
        <a:defRPr sz="3300" kern="1200">
          <a:solidFill>
            <a:schemeClr val="tx1"/>
          </a:solidFill>
          <a:latin typeface="+mn-lt"/>
          <a:ea typeface="나눔바른고딕OTF"/>
          <a:cs typeface="+mn-cs"/>
        </a:defRPr>
      </a:lvl1pPr>
      <a:lvl2pPr marL="778210" indent="-299311" algn="l" defTabSz="478898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나눔바른고딕OTF"/>
          <a:cs typeface="+mn-cs"/>
        </a:defRPr>
      </a:lvl2pPr>
      <a:lvl3pPr marL="1197247" indent="-239449" algn="l" defTabSz="478898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나눔바른고딕OTF"/>
          <a:cs typeface="+mn-cs"/>
        </a:defRPr>
      </a:lvl3pPr>
      <a:lvl4pPr marL="1676145" indent="-239449" algn="l" defTabSz="478898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나눔바른고딕OTF"/>
          <a:cs typeface="+mn-cs"/>
        </a:defRPr>
      </a:lvl4pPr>
      <a:lvl5pPr marL="2155043" indent="-239449" algn="l" defTabSz="478898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나눔바른고딕OTF"/>
          <a:cs typeface="+mn-cs"/>
        </a:defRPr>
      </a:lvl5pPr>
      <a:lvl6pPr marL="2633942" indent="-239449" algn="l" defTabSz="47889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841" indent="-239449" algn="l" defTabSz="47889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739" indent="-239449" algn="l" defTabSz="47889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638" indent="-239449" algn="l" defTabSz="47889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898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797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696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594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493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391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290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188" algn="l" defTabSz="4788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250825" y="40322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ko-KR" altLang="en-US" dirty="0" smtClean="0"/>
              <a:t> </a:t>
            </a:r>
            <a:fld id="{D0527990-8635-44EE-936D-56B9257565C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12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1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defTabSz="914400" fontAlgn="base" latinLnBrk="1"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defTabSz="914400" fontAlgn="base" latinLnBrk="1">
              <a:spcAft>
                <a:spcPct val="0"/>
              </a:spcAft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defTabSz="914400" fontAlgn="base" latinLnBrk="1">
              <a:spcAft>
                <a:spcPct val="0"/>
              </a:spcAft>
              <a:defRPr/>
            </a:pPr>
            <a:fld id="{495554F4-04DE-4301-A088-4DA54A993917}" type="slidenum">
              <a:rPr kumimoji="1" lang="en-US" altLang="ko-KR">
                <a:solidFill>
                  <a:srgbClr val="000000"/>
                </a:solidFill>
              </a:rPr>
              <a:pPr defTabSz="914400" fontAlgn="base" latinLnBrk="1">
                <a:spcAft>
                  <a:spcPct val="0"/>
                </a:spcAft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ransition>
    <p:fade/>
  </p:transition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647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294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69423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5899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1313" indent="-3413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39825" indent="-227013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7025" indent="-227013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2638" indent="-227013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0609" indent="-228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67083" indent="-228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3560" indent="-228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0033" indent="-228237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74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49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23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99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71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848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2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94" algn="l" defTabSz="91294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cafe.naver.com/usable/319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8.jpeg"/><Relationship Id="rId5" Type="http://schemas.openxmlformats.org/officeDocument/2006/relationships/hyperlink" Target="http://www.slideshare.net/sdnight/ss-31982609" TargetMode="External"/><Relationship Id="rId4" Type="http://schemas.openxmlformats.org/officeDocument/2006/relationships/image" Target="../media/image5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cafe.naver.com/govservicedesign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hyperlink" Target="https://www.facebook.com/govservicedesig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6"/>
            <a:ext cx="9906000" cy="685144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8451" y="553238"/>
            <a:ext cx="2216503" cy="353877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ko-KR" altLang="en-US" sz="1200" dirty="0">
                <a:solidFill>
                  <a:srgbClr val="75C0A7"/>
                </a:solidFill>
                <a:latin typeface="나눔바른고딕OTF"/>
                <a:cs typeface="나눔바른고딕OTF"/>
              </a:rPr>
              <a:t>서비스디자인 운영툴킷</a:t>
            </a:r>
            <a:endParaRPr lang="en-US" sz="1200" dirty="0">
              <a:solidFill>
                <a:srgbClr val="75C0A7"/>
              </a:solidFill>
              <a:latin typeface="나눔바른고딕OTF"/>
              <a:cs typeface="나눔바른고딕OTF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213187" y="551189"/>
            <a:ext cx="1580724" cy="177291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0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5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9808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4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499616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249424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999232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49040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498848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248656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5998464" indent="0" algn="ctr" defTabSz="749808" rtl="0" eaLnBrk="1" latinLnBrk="0" hangingPunct="1">
              <a:spcBef>
                <a:spcPct val="20000"/>
              </a:spcBef>
              <a:buFont typeface="Arial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40000"/>
              </a:lnSpc>
            </a:pPr>
            <a:r>
              <a:rPr lang="en-US" altLang="ko-KR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0.  </a:t>
            </a:r>
            <a:r>
              <a:rPr lang="ko-KR" altLang="en-US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이해하기</a:t>
            </a:r>
            <a:endParaRPr lang="en-US" altLang="ko-KR" sz="1100" dirty="0">
              <a:solidFill>
                <a:schemeClr val="bg1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algn="l">
              <a:lnSpc>
                <a:spcPct val="140000"/>
              </a:lnSpc>
            </a:pPr>
            <a:r>
              <a:rPr lang="en-US" altLang="ko-KR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1.  </a:t>
            </a:r>
            <a:r>
              <a:rPr lang="ko-KR" altLang="en-US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발견하기</a:t>
            </a:r>
            <a:endParaRPr lang="en-US" altLang="ko-KR" sz="1100" dirty="0" smtClean="0">
              <a:solidFill>
                <a:schemeClr val="bg1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algn="l">
              <a:lnSpc>
                <a:spcPct val="140000"/>
              </a:lnSpc>
            </a:pPr>
            <a:r>
              <a:rPr lang="en-US" altLang="ko-KR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2.  </a:t>
            </a:r>
            <a:r>
              <a:rPr lang="ko-KR" altLang="en-US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정의하기</a:t>
            </a:r>
            <a:endParaRPr lang="en-US" altLang="ko-KR" sz="1100" dirty="0" smtClean="0">
              <a:solidFill>
                <a:schemeClr val="bg1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algn="l">
              <a:lnSpc>
                <a:spcPct val="140000"/>
              </a:lnSpc>
            </a:pPr>
            <a:r>
              <a:rPr lang="en-US" altLang="ko-KR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3.  </a:t>
            </a:r>
            <a:r>
              <a:rPr lang="ko-KR" altLang="en-US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발전하기</a:t>
            </a:r>
            <a:endParaRPr lang="en-US" altLang="ko-KR" sz="1100" dirty="0" smtClean="0">
              <a:solidFill>
                <a:schemeClr val="bg1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algn="l">
              <a:lnSpc>
                <a:spcPct val="140000"/>
              </a:lnSpc>
            </a:pPr>
            <a:r>
              <a:rPr lang="en-US" altLang="ko-KR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4.  </a:t>
            </a:r>
            <a:r>
              <a:rPr lang="ko-KR" altLang="en-US" sz="1100" dirty="0" smtClean="0">
                <a:solidFill>
                  <a:schemeClr val="bg1"/>
                </a:solidFill>
                <a:latin typeface="나눔바른고딕OTF Light"/>
                <a:ea typeface="나눔바른고딕OTF Light"/>
                <a:cs typeface="나눔바른고딕OTF Light"/>
              </a:rPr>
              <a:t>전달하기</a:t>
            </a:r>
            <a:endParaRPr lang="en-US" sz="1100" dirty="0">
              <a:solidFill>
                <a:schemeClr val="bg1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179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OT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0.1.3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다음 활동 논의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70494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667504"/>
            <a:ext cx="3453621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 활동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회의록 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4854" y="1434540"/>
            <a:ext cx="3453621" cy="6439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향후 일정을 계획하고 공지사항을 전달합니다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최근 해당 서비스와 관련되어 자주 언급되는 토픽들을 각 분야별로 나누어 목록을 만드세요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48193" y="1352804"/>
            <a:ext cx="3739877" cy="8501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213454" y="2213687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484854" y="2712513"/>
            <a:ext cx="3453621" cy="6439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자료수집 활동을 위해 역할분담을 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분야별 전문가가 이야기하는 주의 깊게 봐야 할 이슈 또는 내용이 있는지 살펴보세요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348193" y="2630777"/>
            <a:ext cx="3739877" cy="882995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32" y="4328861"/>
            <a:ext cx="8453731" cy="19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2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데스크 리서치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데스크 리서치란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6" name="Rectangle 5"/>
          <p:cNvSpPr/>
          <p:nvPr/>
        </p:nvSpPr>
        <p:spPr>
          <a:xfrm>
            <a:off x="608910" y="4810547"/>
            <a:ext cx="3899088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데스크 리서치는 대상 서비스와 관련된 외부 상황</a:t>
            </a:r>
            <a:r>
              <a:rPr lang="en-US" altLang="ko-KR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트렌드</a:t>
            </a:r>
            <a:r>
              <a:rPr lang="en-US" altLang="ko-KR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시장</a:t>
            </a:r>
            <a:r>
              <a:rPr lang="en-US" altLang="ko-KR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정책환경 </a:t>
            </a:r>
            <a:r>
              <a:rPr lang="ko-KR" altLang="en-US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변화</a:t>
            </a:r>
            <a:r>
              <a:rPr lang="en-US" altLang="ko-KR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으로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부터 서비스의 내부 상황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조직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협업 구조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시스템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이르기까지 광범위한 이해를 바탕으로 대상 공공정책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서비스가 놓여있는 맥락적 상황을 파악하는 것을 목표로 하는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257868"/>
            <a:ext cx="3453621" cy="296715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데스크 리서치를 위한 자료수집 방법은 크게 두가지가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‘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미디어를 통한 자료수집’은 접근성이 높아서 알고자 하는 내용을  빠르게 포착하기에 좋고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‘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출판물을 통한 자료수집’은 전문적이고 신뢰할 수 있는 공신력있는 정보를 수집하는데 적합합니다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미디어를 통한 자료수집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언론 보도 자료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신문 방송 등의 관련분야 기사 및 보도 내용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인터넷 자료 검색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국내외 관련 자료 검색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출판물을 통한 자료수집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업체 자료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유사 공공정책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 관련 현황 보고서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           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조사업체 공개 자료 및 판매 자료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관련 연구 자료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학계 및 기업의 관련 연구 자료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논문 자료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분야 관련 기관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서비스디자인협회 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 간행물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           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관련 학회 논문 및 학위 논문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299" y="5006345"/>
            <a:ext cx="2235235" cy="14737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21" y="1325211"/>
            <a:ext cx="4041993" cy="304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7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데스크 리서치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0.2.1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데스크 리서치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4854" y="1434540"/>
            <a:ext cx="3453621" cy="6439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해당 서비스와 관련해서 자주 언급되는 토픽을 찾아보세요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최근 해당 서비스와 관련되어 자주 언급되는 토픽들을 각 분야별로 나누어 목록을 만드세요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70494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11" y="1667505"/>
            <a:ext cx="3453621" cy="239469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 활동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방법론 수행 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방법론을 통해 무엇을 배우고 발견했는지에 대해 팀원 간 공유하고자 할 때 사용하세요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48193" y="1352804"/>
            <a:ext cx="3739877" cy="8501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>
            <a:endCxn id="15" idx="0"/>
          </p:cNvCxnSpPr>
          <p:nvPr/>
        </p:nvCxnSpPr>
        <p:spPr>
          <a:xfrm>
            <a:off x="7213454" y="2213687"/>
            <a:ext cx="4678" cy="28054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84854" y="2575963"/>
            <a:ext cx="3453621" cy="6439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주의 깊게 봐야 할 정보가 있는지 파악합니다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분야별 전문가가 이야기하는 주의 깊게 봐야 할 이슈 또는 내용이 있는지 살펴보세요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48193" y="2494227"/>
            <a:ext cx="3739877" cy="80107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endCxn id="18" idx="0"/>
          </p:cNvCxnSpPr>
          <p:nvPr/>
        </p:nvCxnSpPr>
        <p:spPr>
          <a:xfrm>
            <a:off x="7213454" y="3292245"/>
            <a:ext cx="4678" cy="279145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84854" y="3653126"/>
            <a:ext cx="3519069" cy="141596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자료수집을 진행합니다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다양한 미디어와 출판물들을 두루 살피며 자료 수집을 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-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 시행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배경은 무엇인가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제공되고 있는 서비스 상황은 어떠한가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 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국민반응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결과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영향 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중요한 이해관계자는 누구인가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제공되는 서비스에 영향을 주는 기술은 무엇인가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새롭게 등장하고 있는 서비스 터치포인트는 무엇인가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8193" y="3571390"/>
            <a:ext cx="3739877" cy="158698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46" y="4059165"/>
            <a:ext cx="3381960" cy="232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/>
          <p:cNvCxnSpPr>
            <a:endCxn id="29" idx="0"/>
          </p:cNvCxnSpPr>
          <p:nvPr/>
        </p:nvCxnSpPr>
        <p:spPr>
          <a:xfrm>
            <a:off x="7213454" y="5158366"/>
            <a:ext cx="4678" cy="28054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84854" y="5520643"/>
            <a:ext cx="3453621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중요한 내용을 간단하게 정리하세요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핵심 사항들과 조사하면서 느낀 점 등을 정리해서 팀원들과 공유하세요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48193" y="5438907"/>
            <a:ext cx="3739877" cy="66012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7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1122" y="276804"/>
            <a:ext cx="8928432" cy="6081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56243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13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60008" y="559005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데스크 리서치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760008" y="111925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95903" y="1345497"/>
            <a:ext cx="3050996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제공자로부터 서비스와 관련된 내부자료를 요청할 수 있는 상황이라면 아래와 같은 서비스 내부 상황에 대한 보다 세밀한 조사를 진행해보세요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16" y="1117151"/>
            <a:ext cx="154764" cy="207196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760008" y="2492114"/>
            <a:ext cx="227961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공공정책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·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목표 및 가치 파악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903" y="2718353"/>
            <a:ext cx="3465495" cy="160986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 분석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 서비스 목표 타당성 및 가치 분석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범위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구조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유통 비용 등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경쟁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유사서비스 파악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주요 경쟁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유사서비스 파악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경쟁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유사서비스 정보 수집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주요 고객층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포지션 등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포지션 파악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세분화 맵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포지셔닝 맵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상의 위치 파악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경쟁 상의 위치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선도자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도전자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추종자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파악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884115" y="2239848"/>
            <a:ext cx="8222654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Subtitle 2"/>
          <p:cNvSpPr txBox="1">
            <a:spLocks/>
          </p:cNvSpPr>
          <p:nvPr/>
        </p:nvSpPr>
        <p:spPr>
          <a:xfrm>
            <a:off x="5484854" y="2492114"/>
            <a:ext cx="227961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2.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공공정책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·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조직 및 현황 파악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20749" y="2718353"/>
            <a:ext cx="3688216" cy="12312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해당 서비스 제공기관 정보 수집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해당부처 비전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전략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제공 서비스의 운영 체계 및 현황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핵심서비스의 강점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및 약점 파악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경쟁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유사서비스 정보 수집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명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용도 및 주요 기능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차별화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요소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주요 대상자의 선호도 및 만족도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경쟁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유사서비스의  리뉴얼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주기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강점 및 약점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경쟁 우위 및 격차 파악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5484854" y="4288422"/>
            <a:ext cx="3621915" cy="53618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3.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대상 서비스가 복잡한 상황에 놓여있거나 빠른 파악이 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ko-KR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   필요하다면  분야 전문가 인터뷰를 시도해보세요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20749" y="4742680"/>
            <a:ext cx="3465495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분야별 전문가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교수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연구자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저자 등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에게 인터뷰를 요청해보세요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그들의 노하우를 통해 빠른 시간 안에 해당분야에 대한 깊은 통찰을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얻을 수 있고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추가되어야 할 조사에 대한 정보를 얻을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626" y="987395"/>
            <a:ext cx="2574143" cy="10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0.3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설정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정책수요자 설정이란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1276055"/>
            <a:ext cx="3505889" cy="82964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설정은 앞으로 집중해야 하는  핵심 대상자 그룹을 결정하는 과정입니다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서비스디자인의 속성상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수요자에게서 솔루션을 찾는다는 점을 감안할 때 초점을 두고 분석할 대상을 설정하는 것이 중요합니다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정책수요자를 세분화하고 그들의 요구를 분석하세요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8911" y="2306620"/>
            <a:ext cx="3050996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&lt;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작성예시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&gt;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98" y="2656067"/>
            <a:ext cx="2699492" cy="2942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702799" y="2650973"/>
            <a:ext cx="2699491" cy="5094"/>
          </a:xfrm>
          <a:prstGeom prst="line">
            <a:avLst/>
          </a:prstGeom>
          <a:ln w="31750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02798" y="2940801"/>
            <a:ext cx="2699492" cy="0"/>
          </a:xfrm>
          <a:prstGeom prst="line">
            <a:avLst/>
          </a:prstGeom>
          <a:ln w="1905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ubtitle 2"/>
          <p:cNvSpPr txBox="1">
            <a:spLocks/>
          </p:cNvSpPr>
          <p:nvPr/>
        </p:nvSpPr>
        <p:spPr>
          <a:xfrm>
            <a:off x="778866" y="2650974"/>
            <a:ext cx="62986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구분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871609" y="2736408"/>
            <a:ext cx="0" cy="134827"/>
          </a:xfrm>
          <a:prstGeom prst="line">
            <a:avLst/>
          </a:prstGeom>
          <a:ln w="1905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 txBox="1">
            <a:spLocks/>
          </p:cNvSpPr>
          <p:nvPr/>
        </p:nvSpPr>
        <p:spPr>
          <a:xfrm>
            <a:off x="2009560" y="2650973"/>
            <a:ext cx="1392729" cy="2993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세분화 기준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778865" y="2997094"/>
            <a:ext cx="1092744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인구통계학적 변수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009560" y="2997094"/>
            <a:ext cx="794894" cy="131994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나이</a:t>
            </a:r>
            <a:b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</a:b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성별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소득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직업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지위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교육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지역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인종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778865" y="4317034"/>
            <a:ext cx="1092744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행동 변수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09560" y="4317034"/>
            <a:ext cx="794894" cy="68052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라이프 스타일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사회적계층</a:t>
            </a:r>
            <a:b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</a:b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관심사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778865" y="5054378"/>
            <a:ext cx="1092744" cy="398796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공공정책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관련 변수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009559" y="5054378"/>
            <a:ext cx="1286705" cy="67142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공공서비스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사용경험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충성도</a:t>
            </a:r>
            <a:b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</a:b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이용 경향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702799" y="4264687"/>
            <a:ext cx="2699491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871609" y="3058613"/>
            <a:ext cx="1338" cy="1092364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02798" y="4974724"/>
            <a:ext cx="2699492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871609" y="4369913"/>
            <a:ext cx="0" cy="491103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871609" y="5072585"/>
            <a:ext cx="0" cy="571291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702799" y="5746004"/>
            <a:ext cx="2699491" cy="5094"/>
          </a:xfrm>
          <a:prstGeom prst="line">
            <a:avLst/>
          </a:prstGeom>
          <a:ln w="31750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3983940" y="4264687"/>
            <a:ext cx="593703" cy="0"/>
          </a:xfrm>
          <a:prstGeom prst="straightConnector1">
            <a:avLst/>
          </a:prstGeom>
          <a:ln w="6350">
            <a:solidFill>
              <a:srgbClr val="1A2F6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362003" y="4264687"/>
            <a:ext cx="3557773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181631" y="2736408"/>
            <a:ext cx="0" cy="3162353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 flipV="1">
            <a:off x="5328542" y="4232108"/>
            <a:ext cx="66921" cy="6515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0" name="Oval 89"/>
          <p:cNvSpPr/>
          <p:nvPr/>
        </p:nvSpPr>
        <p:spPr>
          <a:xfrm flipV="1">
            <a:off x="8886315" y="4232108"/>
            <a:ext cx="66921" cy="6515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1" name="Oval 90"/>
          <p:cNvSpPr/>
          <p:nvPr/>
        </p:nvSpPr>
        <p:spPr>
          <a:xfrm flipV="1">
            <a:off x="7148170" y="2703828"/>
            <a:ext cx="66921" cy="6515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 flipV="1">
            <a:off x="7148170" y="5833603"/>
            <a:ext cx="66921" cy="6515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5296556" y="4256869"/>
            <a:ext cx="537821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Vanity</a:t>
            </a:r>
          </a:p>
        </p:txBody>
      </p:sp>
      <p:sp>
        <p:nvSpPr>
          <p:cNvPr id="94" name="Rectangle 93"/>
          <p:cNvSpPr/>
          <p:nvPr/>
        </p:nvSpPr>
        <p:spPr>
          <a:xfrm>
            <a:off x="8419353" y="4256869"/>
            <a:ext cx="668716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Lifestyle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7215091" y="2636271"/>
            <a:ext cx="537821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21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세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7215091" y="5712484"/>
            <a:ext cx="537821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4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5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세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01" name="Oval 100"/>
          <p:cNvSpPr/>
          <p:nvPr/>
        </p:nvSpPr>
        <p:spPr>
          <a:xfrm flipV="1">
            <a:off x="5969732" y="2993410"/>
            <a:ext cx="813910" cy="792473"/>
          </a:xfrm>
          <a:prstGeom prst="ellipse">
            <a:avLst/>
          </a:prstGeom>
          <a:solidFill>
            <a:srgbClr val="C7F2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03" name="Subtitle 2"/>
          <p:cNvSpPr txBox="1">
            <a:spLocks/>
          </p:cNvSpPr>
          <p:nvPr/>
        </p:nvSpPr>
        <p:spPr>
          <a:xfrm>
            <a:off x="6142944" y="3249090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A</a:t>
            </a:r>
            <a:endParaRPr lang="ko-KR" altLang="en-US" sz="900" dirty="0">
              <a:solidFill>
                <a:srgbClr val="1A2F6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5534729" y="3518065"/>
            <a:ext cx="813910" cy="389993"/>
            <a:chOff x="7367830" y="4942053"/>
            <a:chExt cx="1094604" cy="538678"/>
          </a:xfrm>
        </p:grpSpPr>
        <p:sp>
          <p:nvSpPr>
            <p:cNvPr id="97" name="Oval 96"/>
            <p:cNvSpPr/>
            <p:nvPr/>
          </p:nvSpPr>
          <p:spPr>
            <a:xfrm flipV="1">
              <a:off x="7367830" y="4942053"/>
              <a:ext cx="1094604" cy="538678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Subtitle 2"/>
            <p:cNvSpPr txBox="1">
              <a:spLocks/>
            </p:cNvSpPr>
            <p:nvPr/>
          </p:nvSpPr>
          <p:spPr>
            <a:xfrm>
              <a:off x="7602272" y="5011203"/>
              <a:ext cx="652362" cy="413435"/>
            </a:xfrm>
            <a:prstGeom prst="rect">
              <a:avLst/>
            </a:prstGeom>
          </p:spPr>
          <p:txBody>
            <a:bodyPr vert="horz" lIns="130242" tIns="65121" rIns="130242" bIns="65121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en-US" altLang="ko-KR" sz="900" dirty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A1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</p:grpSp>
      <p:sp>
        <p:nvSpPr>
          <p:cNvPr id="107" name="Oval 106"/>
          <p:cNvSpPr/>
          <p:nvPr/>
        </p:nvSpPr>
        <p:spPr>
          <a:xfrm flipV="1">
            <a:off x="6042834" y="4393986"/>
            <a:ext cx="978953" cy="953170"/>
          </a:xfrm>
          <a:prstGeom prst="ellipse">
            <a:avLst/>
          </a:prstGeom>
          <a:solidFill>
            <a:srgbClr val="C7F2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6298568" y="4730015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C</a:t>
            </a:r>
            <a:endParaRPr lang="ko-KR" altLang="en-US" sz="900" dirty="0">
              <a:solidFill>
                <a:srgbClr val="1A2F6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04" name="Oval 103"/>
          <p:cNvSpPr/>
          <p:nvPr/>
        </p:nvSpPr>
        <p:spPr>
          <a:xfrm flipV="1">
            <a:off x="5754689" y="4863559"/>
            <a:ext cx="504884" cy="491587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05" name="Subtitle 2"/>
          <p:cNvSpPr txBox="1">
            <a:spLocks/>
          </p:cNvSpPr>
          <p:nvPr/>
        </p:nvSpPr>
        <p:spPr>
          <a:xfrm>
            <a:off x="5774499" y="4964420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C1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09" name="Oval 108"/>
          <p:cNvSpPr/>
          <p:nvPr/>
        </p:nvSpPr>
        <p:spPr>
          <a:xfrm flipV="1">
            <a:off x="7501581" y="3330507"/>
            <a:ext cx="502662" cy="792473"/>
          </a:xfrm>
          <a:prstGeom prst="ellipse">
            <a:avLst/>
          </a:prstGeom>
          <a:solidFill>
            <a:srgbClr val="C7F2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10" name="Subtitle 2"/>
          <p:cNvSpPr txBox="1">
            <a:spLocks/>
          </p:cNvSpPr>
          <p:nvPr/>
        </p:nvSpPr>
        <p:spPr>
          <a:xfrm>
            <a:off x="7519169" y="3586188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B</a:t>
            </a:r>
            <a:endParaRPr lang="ko-KR" altLang="en-US" sz="900" dirty="0">
              <a:solidFill>
                <a:srgbClr val="1A2F6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4" name="Oval 113"/>
          <p:cNvSpPr/>
          <p:nvPr/>
        </p:nvSpPr>
        <p:spPr>
          <a:xfrm flipV="1">
            <a:off x="7834781" y="3167948"/>
            <a:ext cx="504884" cy="491587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15" name="Subtitle 2"/>
          <p:cNvSpPr txBox="1">
            <a:spLocks/>
          </p:cNvSpPr>
          <p:nvPr/>
        </p:nvSpPr>
        <p:spPr>
          <a:xfrm>
            <a:off x="7854591" y="3268809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B1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6" name="Oval 115"/>
          <p:cNvSpPr/>
          <p:nvPr/>
        </p:nvSpPr>
        <p:spPr>
          <a:xfrm flipV="1">
            <a:off x="7501581" y="4715830"/>
            <a:ext cx="978953" cy="677097"/>
          </a:xfrm>
          <a:prstGeom prst="ellipse">
            <a:avLst/>
          </a:prstGeom>
          <a:solidFill>
            <a:srgbClr val="C7F2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17" name="Subtitle 2"/>
          <p:cNvSpPr txBox="1">
            <a:spLocks/>
          </p:cNvSpPr>
          <p:nvPr/>
        </p:nvSpPr>
        <p:spPr>
          <a:xfrm>
            <a:off x="7757314" y="4913822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D</a:t>
            </a:r>
            <a:endParaRPr lang="ko-KR" altLang="en-US" sz="900" dirty="0">
              <a:solidFill>
                <a:srgbClr val="1A2F6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8" name="Oval 117"/>
          <p:cNvSpPr/>
          <p:nvPr/>
        </p:nvSpPr>
        <p:spPr>
          <a:xfrm flipV="1">
            <a:off x="8284928" y="4934131"/>
            <a:ext cx="326308" cy="317714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19" name="Subtitle 2"/>
          <p:cNvSpPr txBox="1">
            <a:spLocks/>
          </p:cNvSpPr>
          <p:nvPr/>
        </p:nvSpPr>
        <p:spPr>
          <a:xfrm>
            <a:off x="8215450" y="4948055"/>
            <a:ext cx="4850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D1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284959" y="6020395"/>
            <a:ext cx="1793344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 algn="ctr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A2F67"/>
                </a:solidFill>
                <a:latin typeface="나눔바른고딕OTF Light"/>
                <a:ea typeface="나눔바른고딕OTF Light"/>
                <a:cs typeface="나눔바른고딕OTF Light"/>
              </a:rPr>
              <a:t>수요자 세분화 및 요구 분석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81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0.3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설정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0.3.1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정책수요자 설정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4854" y="1434541"/>
            <a:ext cx="3603216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정책수요자를 일정한 기준에 따라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구분하세요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물리적 특성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연령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성별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거주지역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신체적 특성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직업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교육수준 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심리적 특성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태도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동기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선호도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만족도 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및 지식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이용 유무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서비스에 대한 선호도 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이용행태적 특성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이용 수넛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이용상 특징 등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70494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12" y="1667504"/>
            <a:ext cx="3552672" cy="220079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설정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48193" y="1352805"/>
            <a:ext cx="3739877" cy="123245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>
            <a:endCxn id="15" idx="0"/>
          </p:cNvCxnSpPr>
          <p:nvPr/>
        </p:nvCxnSpPr>
        <p:spPr>
          <a:xfrm>
            <a:off x="7213454" y="2585257"/>
            <a:ext cx="4678" cy="28054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484854" y="2966583"/>
            <a:ext cx="3453621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여러 기준 중에서 가장 중요하다고 판단되는 기준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2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개를 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           최종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선정하세요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48193" y="2865797"/>
            <a:ext cx="3739877" cy="6918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/>
          <p:cNvCxnSpPr>
            <a:endCxn id="18" idx="0"/>
          </p:cNvCxnSpPr>
          <p:nvPr/>
        </p:nvCxnSpPr>
        <p:spPr>
          <a:xfrm>
            <a:off x="7213454" y="3559657"/>
            <a:ext cx="4678" cy="279145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484854" y="3939588"/>
            <a:ext cx="3519069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선정된 기준을 각각 가로축과 세로축에 두고 좌표 위에 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            대상자 그룹을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표시하세요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48193" y="3838802"/>
            <a:ext cx="3739877" cy="670625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Arrow Connector 19"/>
          <p:cNvCxnSpPr>
            <a:endCxn id="22" idx="0"/>
          </p:cNvCxnSpPr>
          <p:nvPr/>
        </p:nvCxnSpPr>
        <p:spPr>
          <a:xfrm>
            <a:off x="7213454" y="4504718"/>
            <a:ext cx="4678" cy="28054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84854" y="4886044"/>
            <a:ext cx="3453621" cy="261800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각 정책수요자 그룹에 대해 우선순위를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매겨보세요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48193" y="4785258"/>
            <a:ext cx="3739877" cy="496273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46" y="3968099"/>
            <a:ext cx="3381961" cy="23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7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0.4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이해관계자맵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이해관계자맵이란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1" y="4244775"/>
            <a:ext cx="3318930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이해관계자맵은 서비스 이해관계자들의 연결관계를 파악하고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그들의 니즈와 동기를 고려하여 이해관계를 시각화하기위한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453621" cy="12220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이해관계자맵은 대상 서비스를 시스템 관점에서 분석함과 동시에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정황에 대한 이해를 돕습니다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특히 사람 또는 각 기관의 역할이 충돌하는 서비스를 파악하기 위해 효과적으로 사용될 수 있으며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상호 관계에 대한  이해를 향상시키고 서비스 기획 및 모니터링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개선 및 여러 이해관계자 간의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관계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조정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등에 유용하게 사용됩니다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82" y="4113605"/>
            <a:ext cx="3428432" cy="21347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6" y="1325210"/>
            <a:ext cx="4376966" cy="25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4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63609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0.4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이해관계자맵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63609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0.4.1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이해관계자맵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61087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9505" y="1667505"/>
            <a:ext cx="3552672" cy="220079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80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이해관계자들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이해관계자맵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815" y="3958322"/>
            <a:ext cx="3391310" cy="23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ubtitle 2"/>
          <p:cNvSpPr txBox="1">
            <a:spLocks/>
          </p:cNvSpPr>
          <p:nvPr/>
        </p:nvSpPr>
        <p:spPr>
          <a:xfrm>
            <a:off x="5448960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4855" y="1163431"/>
            <a:ext cx="3537694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이해관계자들 간의 관계를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이모티콘으로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표현해보세요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이해관계자들 간에 어떤 문제상황이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있는지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그리고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원활하게 협업하고 있는지를 </a:t>
            </a:r>
            <a:r>
              <a:rPr lang="ko-KR" altLang="en-US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파악하기 위해서 </a:t>
            </a:r>
            <a:r>
              <a:rPr lang="ko-KR" altLang="en-US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날씨</a:t>
            </a:r>
            <a:r>
              <a:rPr lang="en-US" altLang="ko-KR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표정과 같은 </a:t>
            </a:r>
            <a:r>
              <a:rPr lang="ko-KR" altLang="en-US" sz="900" spc="-1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표현을 </a:t>
            </a:r>
            <a:r>
              <a:rPr lang="ko-KR" altLang="en-US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해주면 그들의 관계를 이해하기 쉬워집니다</a:t>
            </a:r>
            <a:r>
              <a:rPr lang="en-US" altLang="ko-KR" sz="900" spc="-1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spc="-1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4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244" y="943704"/>
            <a:ext cx="154764" cy="2071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293" y="4657652"/>
            <a:ext cx="2595456" cy="171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7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0.5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 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조사목표 설정이란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1" y="4290291"/>
            <a:ext cx="3318930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설정은 정책수요자들이 직면하고 있는 문제들을 확인하거나 정책탐험대가 흥미를 갖고 조사해보고자 하는 내용을 구체화하는 출발점입니다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대상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서비스가 놓여있는 맥락에 대한 폭넓은 이해를 기반으로 수요자들이 직면하고 있는 문제상황들을 정의하고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해결해야 할 도전과제를 찾아내는 것을 목표로 하는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453621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설정을 할 때는 한 문장으로 정리하는 것이 좋습니다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예를 들어 “소득이 적은 사람들에게 알맞은 저축 및 투자 상품을 만들어보자”라는 문구와 같이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인간을 중심으로 문제 해결의 가능성을 암시하는 간결한 문장으로 표현합니다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4855" y="2330556"/>
            <a:ext cx="3537694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바람직한 조사목표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제품 또는 서비스의 기능보다 사람의 관점에서 서술되어야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예상치 못한 가치를 발견할 수 있도록 포괄적으로 표현되어야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앞으로 실행할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 있는 범위로 주제의 폭을 좁혀야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4218" y="4760889"/>
            <a:ext cx="3569786" cy="1408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5" y="1337911"/>
            <a:ext cx="4437977" cy="282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0.5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 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0.5.1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조사목표 설정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70494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12" y="1667505"/>
            <a:ext cx="3552672" cy="23854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80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voting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스티커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목표에 따른 조사방법 및 대상을 설정할 때 사용하세요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조사대상이 명확한 경우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OT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에서 바로 진행해주세요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626603" y="4509157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62497" y="4735397"/>
            <a:ext cx="3707099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조사목표는 문장 형식으로 만들어주세요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조사목표는 “만들어보자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창작해보자”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적용해보자 ”등과 같이 행위 동사로 된 하나의 문장형식으로 구성하는 것이 바람직합니다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혹은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조사목표를 “어떻게 하면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수 있을까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라는 의문형으로 만들어 보는 것도 도움이 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222" y="4034522"/>
            <a:ext cx="3568861" cy="23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5624526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660420" y="1434541"/>
            <a:ext cx="345362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해결해야할 도전과제들에 대해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토론해보세요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모두 모여 대상 서비스에서 해결되어야 할 고객들이 직면한 문제가 무엇인지 생각하고 종이에 적어봅시다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문제마다 찾아볼 수 있는 주요 이슈들에 대해 팀원들 각자가 돌아가며 생각을 이야기해봅니다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523759" y="1352805"/>
            <a:ext cx="3845837" cy="105039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389020" y="2403201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660419" y="2902028"/>
            <a:ext cx="3632991" cy="12220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가장 중요하다고 생각되는 도전과제를 투표를 통해서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결정하세요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서로 이야기 된 내용을 한장의 종이에 각 한개의 문제점과 해당 이슈들을 정리해서 작성해보세요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팀원들은 작성된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이슈 들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중에서 가장 중요하다고 생각되는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투표를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투표가 끝나면 선정된  문제점과 해당 이슈들에 대해서 다시 토론한 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최종적인 조사목표를 설정합니다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23759" y="2820292"/>
            <a:ext cx="3845837" cy="126270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1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468" y="4509157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448960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사용안내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 rot="16200000">
            <a:off x="8843289" y="658871"/>
            <a:ext cx="1204334" cy="54992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Direction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48960" y="1873938"/>
            <a:ext cx="474812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개요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211693" y="1847844"/>
            <a:ext cx="3591925" cy="164252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5448960" y="3637753"/>
            <a:ext cx="474812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구성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448960" y="5240085"/>
            <a:ext cx="2152552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자료집에 담긴 내용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4854" y="5480423"/>
            <a:ext cx="3617455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5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 프로세스 별 개요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구성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권장 진행과정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수행을 위한 자세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2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방법론에 대한 개념 설명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실행방법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실행순서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방법론마다 활용할 수 있는 서식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부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록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484854" y="2100291"/>
            <a:ext cx="3617455" cy="160986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자료집은 정부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3.0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국민디자인단에 참여하는 탐험대에게 제공되는 서비스디자인 도구모음입니다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정책과제 탐험 기간 중 방법론을 어떻게 활용해야 할 지 지침이 필요한 경우에 활용해주세요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정책탐험 과정에서 주로 활용될 수 있는 서비스디자인 방법론을 소개하고 있는 본 자료집은 정책탐험이 목적한 바를 크게 벗어나지 않도록 하는 방법을 개략적으로 안내하고 있으므로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보다 자세한 사항은 서비스디자인 전문가와 상의하여 진행할 것을 권장합니다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85633" y="3869164"/>
            <a:ext cx="3399395" cy="12312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본 자료집은 서비스디자인의 프로세스에 따라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이해하기 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&gt; 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발견하기 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&gt; 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정의하기 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&gt; 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발전하기 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&gt; 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전달하기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 다섯 단계의 프로세스로 구성되어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단계마다 국민디자인단에서 활용에 적합한 주요 방법론들이 구체적인 실행방법과 함께 소개되어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부록에는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방법론마다 즉시 활용할 수 있는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서식을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담았습니다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55" y="165583"/>
            <a:ext cx="4390780" cy="65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1122" y="276804"/>
            <a:ext cx="8928432" cy="6081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56243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20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60008" y="559005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</a:t>
            </a: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.5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227234" y="4580510"/>
            <a:ext cx="2765895" cy="880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765561" y="2080140"/>
            <a:ext cx="3452122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발견하기단계를 수행하는 정책탐험대의 자세</a:t>
            </a:r>
          </a:p>
        </p:txBody>
      </p:sp>
      <p:sp>
        <p:nvSpPr>
          <p:cNvPr id="25" name="Rectangle 41"/>
          <p:cNvSpPr/>
          <p:nvPr/>
        </p:nvSpPr>
        <p:spPr>
          <a:xfrm>
            <a:off x="801455" y="2306494"/>
            <a:ext cx="3617455" cy="23854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각자의 다른점을 존중해주세요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서로 다른 시각을 가진 팀원들이 있다면 서로 격려해주세요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서로 가지고 있는 유사점 만큼이나 서로의 차이점을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기쁘게 생각하세요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긍정적인 피드백을 해주세요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당신의 “그래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하지만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…”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보다는 “그래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그리고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…”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로 서로의 생각을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발전시켜보세요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서로의 생각을 시각화해보세요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서로 영감을 받을 수 있도록 팀원들 중 적어도 한  사람은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정보나 아이디어들을 시각화하도록 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760008" y="143601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16" y="1433911"/>
            <a:ext cx="154764" cy="207196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5518555" y="2080140"/>
            <a:ext cx="3452122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2.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매 조사방법론 수행 직후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,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바로 러닝카드를 작성하세요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.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3" name="Rectangle 45"/>
          <p:cNvSpPr/>
          <p:nvPr/>
        </p:nvSpPr>
        <p:spPr>
          <a:xfrm>
            <a:off x="5554449" y="2306493"/>
            <a:ext cx="3617455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러닝카드를 활용하면 팀원들끼리 해당 조사를 통해 무엇을 배우고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발견했는지에 대해 효과적으로 공유할 수 있어요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</p:txBody>
      </p:sp>
      <p:cxnSp>
        <p:nvCxnSpPr>
          <p:cNvPr id="35" name="Straight Connector 21"/>
          <p:cNvCxnSpPr/>
          <p:nvPr/>
        </p:nvCxnSpPr>
        <p:spPr>
          <a:xfrm>
            <a:off x="884115" y="1849016"/>
            <a:ext cx="8222654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9325" y="4250977"/>
            <a:ext cx="3207814" cy="199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6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 flipV="1">
            <a:off x="6255113" y="4816730"/>
            <a:ext cx="1698999" cy="2659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2"/>
          <p:cNvSpPr txBox="1">
            <a:spLocks/>
          </p:cNvSpPr>
          <p:nvPr/>
        </p:nvSpPr>
        <p:spPr>
          <a:xfrm>
            <a:off x="5448960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발견하기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 rot="16200000">
            <a:off x="8865579" y="755515"/>
            <a:ext cx="1137879" cy="5280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Discover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84854" y="898686"/>
            <a:ext cx="3257277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발견하기는 조사를 통해서 대상 서비스의 문제점들을 수집하고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고객의 행동 뒤에 숨겨진 욕구를 발견하는 단계입니다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48001" y="185231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발견하기의 개요</a:t>
            </a:r>
            <a:endParaRPr 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448960" y="3081011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발견하기의 목적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4854" y="3307365"/>
            <a:ext cx="3617455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다양한 조사 방법론을 통해 공공정책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간접 경험 및 환경 조사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 행태 및 인터뷰 조사를 통한 숨겨진 요구사항 도출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448960" y="3964302"/>
            <a:ext cx="166632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발견하기의 구성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73" y="342482"/>
            <a:ext cx="4504444" cy="6243113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 flipV="1">
            <a:off x="5573661" y="4399250"/>
            <a:ext cx="866936" cy="844103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593471" y="4572559"/>
            <a:ext cx="847126" cy="83465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탐색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준비하기</a:t>
            </a:r>
          </a:p>
        </p:txBody>
      </p:sp>
      <p:sp>
        <p:nvSpPr>
          <p:cNvPr id="19" name="Oval 18"/>
          <p:cNvSpPr/>
          <p:nvPr/>
        </p:nvSpPr>
        <p:spPr>
          <a:xfrm flipV="1">
            <a:off x="6671912" y="4399250"/>
            <a:ext cx="866936" cy="844103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6691722" y="4663587"/>
            <a:ext cx="847126" cy="57976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발견하기</a:t>
            </a:r>
          </a:p>
        </p:txBody>
      </p:sp>
      <p:sp>
        <p:nvSpPr>
          <p:cNvPr id="21" name="Oval 20"/>
          <p:cNvSpPr/>
          <p:nvPr/>
        </p:nvSpPr>
        <p:spPr>
          <a:xfrm flipV="1">
            <a:off x="7775175" y="4399250"/>
            <a:ext cx="866936" cy="844103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7794985" y="4572559"/>
            <a:ext cx="847126" cy="83465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발견점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공유하기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470416" y="5382729"/>
            <a:ext cx="1093237" cy="83465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탐색방법 결정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상세탐색계획표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작성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7694965" y="5382729"/>
            <a:ext cx="1047166" cy="83465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러닝카드 작성</a:t>
            </a:r>
          </a:p>
        </p:txBody>
      </p:sp>
      <p:sp>
        <p:nvSpPr>
          <p:cNvPr id="27" name="Subtitle 2"/>
          <p:cNvSpPr txBox="1">
            <a:spLocks/>
          </p:cNvSpPr>
          <p:nvPr/>
        </p:nvSpPr>
        <p:spPr>
          <a:xfrm>
            <a:off x="6691722" y="5382729"/>
            <a:ext cx="847126" cy="83465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현장 조사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심층인터뷰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6563653" y="5507340"/>
            <a:ext cx="0" cy="47386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676266" y="5507340"/>
            <a:ext cx="0" cy="47386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ubtitle 2"/>
          <p:cNvSpPr txBox="1">
            <a:spLocks/>
          </p:cNvSpPr>
          <p:nvPr/>
        </p:nvSpPr>
        <p:spPr>
          <a:xfrm>
            <a:off x="5448960" y="2219865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발견하기란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484854" y="2446219"/>
            <a:ext cx="3617455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발견하기는 조사를 통해서 대상 공공정책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서비스의 문제점들을 수집하고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국민의 말과 행동 뒤에 숨겨진 욕구를 발견하는 단계입니다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4917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탐색 준비하기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탐색 준비란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1" y="4341091"/>
            <a:ext cx="3318930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효과적인 발견하기 단계의 진행을 위해 각 정책탐험대에서 앞으로 추진할 탐색방법을 결정하고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조사방법론 별로 구체적인 수행계획을 작성해보는 단계입니다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628926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(1)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탐색 방법 결정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453621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설정을 할 때는 한 문장으로 정리하는 것이 좋습니다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예를 들어 “소득이 적은 사람들에게 알맞은 저축 및 투자 상품을 만들어보자”라는 문구와 같이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인간을 중심으로 문제 해결의 가능성을 암시하는 간결한 문장으로 표현합니다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65419" y="2341911"/>
            <a:ext cx="745792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2" name="Subtitle 2"/>
          <p:cNvSpPr txBox="1">
            <a:spLocks/>
          </p:cNvSpPr>
          <p:nvPr/>
        </p:nvSpPr>
        <p:spPr>
          <a:xfrm>
            <a:off x="5557238" y="2397609"/>
            <a:ext cx="7539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현장조사</a:t>
            </a:r>
          </a:p>
        </p:txBody>
      </p:sp>
      <p:cxnSp>
        <p:nvCxnSpPr>
          <p:cNvPr id="59" name="Straight Arrow Connector 58"/>
          <p:cNvCxnSpPr>
            <a:stCxn id="51" idx="3"/>
          </p:cNvCxnSpPr>
          <p:nvPr/>
        </p:nvCxnSpPr>
        <p:spPr>
          <a:xfrm>
            <a:off x="6311211" y="2537627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64" idx="0"/>
          </p:cNvCxnSpPr>
          <p:nvPr/>
        </p:nvCxnSpPr>
        <p:spPr>
          <a:xfrm flipH="1" flipV="1">
            <a:off x="6307627" y="2737902"/>
            <a:ext cx="4090" cy="44941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909980" y="3187317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5961458" y="3187318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571372" y="2341911"/>
            <a:ext cx="745792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9" name="Subtitle 2"/>
          <p:cNvSpPr txBox="1">
            <a:spLocks/>
          </p:cNvSpPr>
          <p:nvPr/>
        </p:nvSpPr>
        <p:spPr>
          <a:xfrm>
            <a:off x="6563190" y="2397609"/>
            <a:ext cx="7539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공유하기</a:t>
            </a:r>
          </a:p>
        </p:txBody>
      </p:sp>
      <p:cxnSp>
        <p:nvCxnSpPr>
          <p:cNvPr id="70" name="Straight Arrow Connector 69"/>
          <p:cNvCxnSpPr>
            <a:stCxn id="68" idx="3"/>
          </p:cNvCxnSpPr>
          <p:nvPr/>
        </p:nvCxnSpPr>
        <p:spPr>
          <a:xfrm>
            <a:off x="7317164" y="2537627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7568437" y="2546730"/>
            <a:ext cx="745792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7560255" y="2602428"/>
            <a:ext cx="7539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경험관찰</a:t>
            </a:r>
          </a:p>
        </p:txBody>
      </p:sp>
      <p:sp>
        <p:nvSpPr>
          <p:cNvPr id="77" name="Rectangle 76"/>
          <p:cNvSpPr/>
          <p:nvPr/>
        </p:nvSpPr>
        <p:spPr>
          <a:xfrm>
            <a:off x="7568437" y="2130422"/>
            <a:ext cx="745792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78" name="Subtitle 2"/>
          <p:cNvSpPr txBox="1">
            <a:spLocks/>
          </p:cNvSpPr>
          <p:nvPr/>
        </p:nvSpPr>
        <p:spPr>
          <a:xfrm>
            <a:off x="7560255" y="2186120"/>
            <a:ext cx="7539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심층인터뷰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8316113" y="2537627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8579019" y="2341911"/>
            <a:ext cx="745792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81" name="Subtitle 2"/>
          <p:cNvSpPr txBox="1">
            <a:spLocks/>
          </p:cNvSpPr>
          <p:nvPr/>
        </p:nvSpPr>
        <p:spPr>
          <a:xfrm>
            <a:off x="8570837" y="2397609"/>
            <a:ext cx="7539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공유하기</a:t>
            </a:r>
          </a:p>
        </p:txBody>
      </p:sp>
      <p:cxnSp>
        <p:nvCxnSpPr>
          <p:cNvPr id="84" name="Straight Connector 83"/>
          <p:cNvCxnSpPr>
            <a:stCxn id="85" idx="0"/>
          </p:cNvCxnSpPr>
          <p:nvPr/>
        </p:nvCxnSpPr>
        <p:spPr>
          <a:xfrm flipH="1" flipV="1">
            <a:off x="7317165" y="2737902"/>
            <a:ext cx="4090" cy="44941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6919517" y="3187317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86" name="Subtitle 2"/>
          <p:cNvSpPr txBox="1">
            <a:spLocks/>
          </p:cNvSpPr>
          <p:nvPr/>
        </p:nvSpPr>
        <p:spPr>
          <a:xfrm>
            <a:off x="6970995" y="3187318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cxnSp>
        <p:nvCxnSpPr>
          <p:cNvPr id="87" name="Straight Connector 86"/>
          <p:cNvCxnSpPr>
            <a:stCxn id="88" idx="0"/>
          </p:cNvCxnSpPr>
          <p:nvPr/>
        </p:nvCxnSpPr>
        <p:spPr>
          <a:xfrm flipV="1">
            <a:off x="8320203" y="2938161"/>
            <a:ext cx="0" cy="249156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7918466" y="3187317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89" name="Subtitle 2"/>
          <p:cNvSpPr txBox="1">
            <a:spLocks/>
          </p:cNvSpPr>
          <p:nvPr/>
        </p:nvSpPr>
        <p:spPr>
          <a:xfrm>
            <a:off x="7969944" y="3187318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cxnSp>
        <p:nvCxnSpPr>
          <p:cNvPr id="90" name="Straight Connector 89"/>
          <p:cNvCxnSpPr>
            <a:stCxn id="91" idx="0"/>
          </p:cNvCxnSpPr>
          <p:nvPr/>
        </p:nvCxnSpPr>
        <p:spPr>
          <a:xfrm flipH="1" flipV="1">
            <a:off x="9313835" y="2737902"/>
            <a:ext cx="4090" cy="44941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8916188" y="3187317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2" name="Subtitle 2"/>
          <p:cNvSpPr txBox="1">
            <a:spLocks/>
          </p:cNvSpPr>
          <p:nvPr/>
        </p:nvSpPr>
        <p:spPr>
          <a:xfrm>
            <a:off x="8967666" y="3187318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94" name="Subtitle 2"/>
          <p:cNvSpPr txBox="1">
            <a:spLocks/>
          </p:cNvSpPr>
          <p:nvPr/>
        </p:nvSpPr>
        <p:spPr>
          <a:xfrm>
            <a:off x="5448960" y="3658147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현장조사 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484854" y="3884501"/>
            <a:ext cx="3902642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공공정책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서비스가 제공되는 현장에서 관찰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직접 체험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약식 인터뷰 등의 방법을 통해 각양각색의 국민들이 지닌 공통적인 요구사항과  문제점을 빠르게 파악</a:t>
            </a:r>
          </a:p>
        </p:txBody>
      </p:sp>
      <p:sp>
        <p:nvSpPr>
          <p:cNvPr id="96" name="Subtitle 2"/>
          <p:cNvSpPr txBox="1">
            <a:spLocks/>
          </p:cNvSpPr>
          <p:nvPr/>
        </p:nvSpPr>
        <p:spPr>
          <a:xfrm>
            <a:off x="5448960" y="4459213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경험관찰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5484854" y="4685566"/>
            <a:ext cx="3839957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조사대상자들의 행동과 경험을 관찰하여 문제가 발생되는 순간 포착</a:t>
            </a:r>
          </a:p>
        </p:txBody>
      </p:sp>
      <p:sp>
        <p:nvSpPr>
          <p:cNvPr id="98" name="Subtitle 2"/>
          <p:cNvSpPr txBox="1">
            <a:spLocks/>
          </p:cNvSpPr>
          <p:nvPr/>
        </p:nvSpPr>
        <p:spPr>
          <a:xfrm>
            <a:off x="5448960" y="508732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직접체험</a:t>
            </a:r>
          </a:p>
        </p:txBody>
      </p:sp>
      <p:sp>
        <p:nvSpPr>
          <p:cNvPr id="99" name="Rectangle 98"/>
          <p:cNvSpPr/>
          <p:nvPr/>
        </p:nvSpPr>
        <p:spPr>
          <a:xfrm>
            <a:off x="5484854" y="5313673"/>
            <a:ext cx="3839957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정책탐험대원이 직접 체험을 통해 수요자의 관점에서 문제점 발견</a:t>
            </a:r>
          </a:p>
        </p:txBody>
      </p:sp>
      <p:sp>
        <p:nvSpPr>
          <p:cNvPr id="100" name="Subtitle 2"/>
          <p:cNvSpPr txBox="1">
            <a:spLocks/>
          </p:cNvSpPr>
          <p:nvPr/>
        </p:nvSpPr>
        <p:spPr>
          <a:xfrm>
            <a:off x="5448960" y="5760873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심층인터뷰 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484854" y="5987226"/>
            <a:ext cx="3839957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그룹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전문가 대상의 인터뷰를 진행하여 내재되어 있는 요구사항 파악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910" y="1194799"/>
            <a:ext cx="4104303" cy="303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탐색 준비하기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60008" y="111925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</a:p>
        </p:txBody>
      </p:sp>
      <p:sp>
        <p:nvSpPr>
          <p:cNvPr id="8" name="Rectangle 7"/>
          <p:cNvSpPr/>
          <p:nvPr/>
        </p:nvSpPr>
        <p:spPr>
          <a:xfrm>
            <a:off x="795903" y="1345497"/>
            <a:ext cx="3050996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모든 조사방법론들을 수행하려고 애쓰지 마세요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16" y="1117151"/>
            <a:ext cx="154764" cy="2071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5903" y="1607058"/>
            <a:ext cx="3496576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조사방법론들은 과제 특성에 맞게 선택되어 활용되어야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필요하다면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 전문가에게 조언을 받으세요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정책탐험대 별로 조사해야 될 사항과 활용할 수 있는 일정 및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자원을 우선 확인합니다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고려하여 가장 효과적인 탐색 결과를 얻을 수 있는 조사방법론들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만을 선택하여 심도 있게 진행합니다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짧은 일정으로 경험 관찰만 수행할 경우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약식 인터뷰와 함께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진행해보세요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484855" y="1345498"/>
            <a:ext cx="3050996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사람들의 말과 실제행동이 서로 다를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4854" y="1607058"/>
            <a:ext cx="3836958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사람들은 말하는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생각하는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것과 실제로 행동하는 것이 항상 같지는 않습니다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탐원대원들이 조사대상자의 이야기를 쉽게 진실로 받아들이는 것을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방지하기 위해서 사람들이 말하는 것과 실제 행동이 다를 수 있다는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것을 항상 인지하고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검증할 수 있는 탐색방법을 계획해야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 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88" y="4544346"/>
            <a:ext cx="8491926" cy="158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0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탐색 준비하기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fontScale="925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(2)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상세 탐색계획표 작성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1"/>
            <a:ext cx="3453621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상세 탐색계획을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논의하세요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조사방법론 별로 무엇을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언제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어떻게 조사할지 상의합니다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67297" y="1521706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849571"/>
            <a:ext cx="3453621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60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팀원 전체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상세 탐색계획표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 등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상세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탐색계획표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48193" y="1352805"/>
            <a:ext cx="3739877" cy="768203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04105" y="2130110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84854" y="2628936"/>
            <a:ext cx="3453621" cy="6439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조사에 필요한 준비물을 미리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챙기세요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조사방법론 별로 필요한 준비물의 종류와 양이 다르기 때문에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어떤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준비물이 필요할지 미리 체크합니다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193" y="2547200"/>
            <a:ext cx="3739877" cy="882995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204105" y="3428800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84854" y="3927627"/>
            <a:ext cx="345362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 진행에 대한 책임을 나누세요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누락을 막기 위해 중요 조사사항마다 담당자를 정하여 역할을 분담한 후 다시 점검해보세요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날짜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시간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장소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대상자 확정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준비물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점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검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주도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 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8193" y="3845890"/>
            <a:ext cx="3739877" cy="107720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5697" y="1134192"/>
            <a:ext cx="3318930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성공적인 탐색 수행을 위해 사전에 각 조사방법론마다 팀원들과 상세한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탐색계획표를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작성하여 공유합니다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284" y="4048298"/>
            <a:ext cx="3627505" cy="23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18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" y="4370127"/>
            <a:ext cx="2985478" cy="2055014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현장조사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현장조사란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1"/>
            <a:ext cx="345362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현장조사 가이드를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작성하세요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 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현장조사는 여러 번 진행하기 어려울 수 있기 때문에 철저한 사전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준비가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매우 중요합니다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현장에 나가기 전에 현장에서 얻고자 하는 것을 확실히 얻을 수 있도록 관찰 주제와 해야 할 일을 미리 논의하세요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9599" y="243496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2753963"/>
            <a:ext cx="3453621" cy="160986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60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팀원 전체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 가이드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 등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48193" y="1352804"/>
            <a:ext cx="3739877" cy="105788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04105" y="2409035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84854" y="2907861"/>
            <a:ext cx="3603216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조사자의 역할을 분담하세요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조사를 수행하기 전에 조사현장에 나가는 탐험대원 각자의 역할과 목표를 명확히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정책탐험대는 연령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전공이 모두 다르게 구성되어 있는 </a:t>
            </a:r>
            <a:r>
              <a:rPr lang="ko-KR" altLang="en-US" sz="900" spc="-1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‘다학제팀’이기 때문에 각자의 전문적인 지식 및 관점으로 각 터치포인트를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효과적으로 관찰할 수 있도록 역할 분담을 해주어야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193" y="2826125"/>
            <a:ext cx="3739877" cy="122145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204105" y="4048212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84854" y="4547039"/>
            <a:ext cx="345362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상세 탐색계획표를 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검토하세요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 가이드의 내용을 바탕으로 이미 작성된 상세 탐색계획표의 세부 내용을 최종적으로 확인합니다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또한 모든 탐원대원과 수정된 내용을 공유하여 현장조사가 빈틈없이 이뤄질 수 있도록 준비합니다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8193" y="4465302"/>
            <a:ext cx="3739877" cy="107720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5696" y="1134192"/>
            <a:ext cx="3611815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현장조사는 해당 공공정책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서비스가 제공되는 현장을 직접 방문하여 현장의 분위기를 파악하고 각양각색의 국민들이 지닌 공통적인 요구사항을 빠르게 파악할 수 있는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짧은 시간 안에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다양한 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 행동을 관찰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비교하거나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간단한 인터뷰 및 자가 체험을 병행할 수 있어  폭넓게  발견점을 도출할 수 있다는 것이 큰 특징입니다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    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73016" y="2241730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현장조사 사전 준비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55685" y="2753964"/>
            <a:ext cx="944108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 가이드</a:t>
            </a:r>
          </a:p>
        </p:txBody>
      </p:sp>
    </p:spTree>
    <p:extLst>
      <p:ext uri="{BB962C8B-B14F-4D97-AF65-F5344CB8AC3E}">
        <p14:creationId xmlns:p14="http://schemas.microsoft.com/office/powerpoint/2010/main" val="37055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현장조사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2)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현장조사 실행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1"/>
            <a:ext cx="3603216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현장에서 보고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듣고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느낀 것을 바로 촬영하거나 </a:t>
            </a:r>
            <a:endParaRPr lang="en-US" altLang="ko-KR" sz="900" dirty="0" smtClean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             조사 기록장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노트 등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에 기록하세요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현장조사에서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수많은 정보를 얻을 수 있지만 시간이 지날수록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기억하기 어렵습니다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영감이 떠오르는 발견점은 바로 조사기록장에 기록하여 조사 후에 팀원들과 논의를 통해 통찰을 도출하기 위한 기본 자료로 활용합니다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0250" y="114117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570519"/>
            <a:ext cx="4004284" cy="239469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 활동에 따라 다름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참여자 수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(2~3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따라 역할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지정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사진 촬영자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노트 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인터뷰어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등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카메라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비디오레코더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 등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48193" y="1352805"/>
            <a:ext cx="3880122" cy="125976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0" y="3965210"/>
            <a:ext cx="3357878" cy="2311349"/>
          </a:xfrm>
          <a:prstGeom prst="rect">
            <a:avLst/>
          </a:prstGeom>
        </p:spPr>
      </p:pic>
      <p:sp>
        <p:nvSpPr>
          <p:cNvPr id="30" name="Subtitle 2"/>
          <p:cNvSpPr txBox="1">
            <a:spLocks/>
          </p:cNvSpPr>
          <p:nvPr/>
        </p:nvSpPr>
        <p:spPr>
          <a:xfrm>
            <a:off x="5447456" y="3084336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83350" y="3310576"/>
            <a:ext cx="3744965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모든 것을 실제 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입장에서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생각해보세요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조사자의 관점에서 탐색에 집중하다 보면 진짜 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 관점을 간과할 수도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현장조사에서 각 공공정책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서비스의 대상자인 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입장에서 바라보는 것은 깊은 통찰을  도출하는데 결정적인 단서를 줍니다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83350" y="4460242"/>
            <a:ext cx="3838462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현장조사에서 진짜 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 되어보세요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직접 체험을 통해 현장조사를 진행하려면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아무런 사전지식이 없는 상태에서 진행해보세요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공공정책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처음 이용하는 정책수요자 관점에서 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이해할 수 있으며</a:t>
            </a:r>
            <a:r>
              <a:rPr lang="en-US" altLang="ko-KR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통해 새로운 통찰을 발견하고 숨겨진 기회들을 포착할 </a:t>
            </a:r>
            <a:r>
              <a:rPr lang="ko-KR" altLang="en-US" sz="900" spc="-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01" y="3109786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8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1.3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섀도잉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경험 관찰이란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1"/>
            <a:ext cx="3453621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 가이드를 작성합니다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관찰의 특성상 공공정책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서비스의 전 경험과정에 대한 사전  인지가 필요합니다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서비스 단계별로 예상되는 조사대상자의 행동들을 정리하여 돌발상황을 대비하도록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9599" y="2410685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2753963"/>
            <a:ext cx="3453621" cy="160986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60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팀원 전체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 가이드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 등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48193" y="1352804"/>
            <a:ext cx="3739877" cy="105788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04105" y="2409035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84854" y="2907861"/>
            <a:ext cx="3519069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조사자의 역할을 분담한 후 상세 탐색계획표를 검토합니다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 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조사대상자 별로 탐험대원의 역할과 목표를 명확히 한 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이미 작성된 상세 탐색계획표의 세부 내용을 최종적으로 확인합니다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또한 모든 탐원대원과 수정된 내용을 공유하여 효과적인 경험 관찰이 이뤄질 수 있도록 준비합니다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193" y="2826125"/>
            <a:ext cx="3739877" cy="110638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5697" y="1134192"/>
            <a:ext cx="3606786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관찰은 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서비스 이해관계자와 동행하여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그들이 공공정책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경험하는 전 과정에서부터 경험에 따른 디테일한 감정에 이르기까지 서비스 전반을 자세히 관찰하고자 할 때 사용하는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관찰을 수행할 때는 상황에 따라 변하는 사람들의 감정 및 행동 반응을 놓치지 말고 포착함으로써 인사이트를 도출하는 것을 목표로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73016" y="2217454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경험 관찰 사전 준비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55685" y="2753964"/>
            <a:ext cx="944108" cy="44342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 가이드</a:t>
            </a:r>
          </a:p>
        </p:txBody>
      </p:sp>
      <p:pic>
        <p:nvPicPr>
          <p:cNvPr id="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1" y="4359408"/>
            <a:ext cx="3001053" cy="20657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193" y="4848174"/>
            <a:ext cx="3739877" cy="15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59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1.3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섀도잉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2)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경험 관찰 실행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0250" y="114117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570519"/>
            <a:ext cx="3833163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 활동에 따라 다름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노트 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사진 촬영자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인터뷰어  역할 병행 가능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카메라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비디오레코더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1" y="3809397"/>
            <a:ext cx="3364204" cy="2315704"/>
          </a:xfrm>
          <a:prstGeom prst="rect">
            <a:avLst/>
          </a:prstGeom>
        </p:spPr>
      </p:pic>
      <p:sp>
        <p:nvSpPr>
          <p:cNvPr id="17" name="Subtitle 2"/>
          <p:cNvSpPr txBox="1">
            <a:spLocks/>
          </p:cNvSpPr>
          <p:nvPr/>
        </p:nvSpPr>
        <p:spPr>
          <a:xfrm>
            <a:off x="544745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3348" y="1163431"/>
            <a:ext cx="3936199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비디오 촬영 또는 녹음을 해두세요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당시에는 발견하지 못했지만 나중에 촬영된 비디오 또는 녹취 내용에서 중요한 요소가 발견되는 경우가 종종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 촬영과 녹음은 탐험대원들이 관찰 도중 잊고 지나갈 수 있는 세세한 사항을 담아낼 수 있으므로 잊지 말고 꼭 기록하세요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3350" y="2128353"/>
            <a:ext cx="3838462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최대한 사람들의 눈에 띄지 않게 행동하세요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탐험대원들은 최대한 사람들의 눈에 띄지 않게 행동해야 하며 메모나 비디오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사진 등 다양한 방법을 동원해서 서비스 상황을 기록합니다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이때 고려해야 할 사항은 관찰자 효과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사람들이 조사자들과 함께 있는 것만으로도 평상시와 다른 행동을 할 수 있음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를 최소화 시키는 것입니다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83350" y="3304470"/>
            <a:ext cx="3838462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약식 인터뷰와 병행 진행하여 시너지를 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정책수요자가 이야기하는 서비스 경험은 추상적이고 단편적입니다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관찰과 약식 인터뷰를 병행하면 고객의 실제 상황에 대한 보다 구체적이고 맥락 있는 인터뷰를 시행할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때 사람들이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말한 내용과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일치하지 않는 실제 행동을 자세히 관찰하고 기록하세요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201" y="943370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1.4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심층 인터뷰란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1"/>
            <a:ext cx="3453621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조사대상을 선정하기 위한 기준을 만들어 보세요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대표성이 있는 인터뷰 대상을 선정하기 위해 정책수요자 그룹을  분류하고 이에 따른 인터뷰 섭외 계획을 세웁니다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0250" y="2410685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2753963"/>
            <a:ext cx="3453621" cy="160986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90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팀원 전체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질문 가이드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 등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48193" y="1352804"/>
            <a:ext cx="3739877" cy="93205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04105" y="2296066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84854" y="2794893"/>
            <a:ext cx="3519069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질문 가이드를 작성합니다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인터뷰의 성공이 인터뷰 대상자가 자신의 생활을 얼마나 편안하게 공유할 수 있는지에 달려 있기 때문에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사전에 질문 리스트를 작성하여 전체적인 인터뷰 흐름을 조율합니다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193" y="2713156"/>
            <a:ext cx="3739877" cy="110638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795697" y="1134192"/>
            <a:ext cx="3496782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인터뷰는 질문과 관찰을 동시에 사용해 사람들의 행동과 동기를 파악하는 등 삶에 대한 깊고 풍부한 이해를 돕기 때문에 대부분의 조사단계에서 매우 중요한 역할을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인터뷰를 활용하여 정책수요자 또는 서비스 이해관계자의 공공정책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이용 특성 및 내재된 요구사항을 파악하고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핵심이슈를 추출할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73016" y="2217454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fontScale="925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심층 인터뷰 사전 준비 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55685" y="2753964"/>
            <a:ext cx="1336794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질문 가이드</a:t>
            </a:r>
          </a:p>
        </p:txBody>
      </p:sp>
      <p:pic>
        <p:nvPicPr>
          <p:cNvPr id="2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" y="4359408"/>
            <a:ext cx="3001053" cy="2065734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7204105" y="3819995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484854" y="4318822"/>
            <a:ext cx="3519069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조사자의 역할을 분담한 후 상세 탐색계획표를 검토합니다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 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팀원 각자가 분명한 목적을 가지고 인터뷰를 수행하도록 ‘인터뷰 진행자’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내용 기록’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‘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촬영’과 같이 역할을 분담한 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탐험대원이 공유하여 최종적으로 확인합니다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348193" y="4237085"/>
            <a:ext cx="3739877" cy="110638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1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celina\Documents\마이피플 받은 파일\서비스디자인 프로세스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4" y="4156228"/>
            <a:ext cx="4208122" cy="20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507528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개념정의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65792" y="812339"/>
            <a:ext cx="2538734" cy="4511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서비스디자인과 공공서비스디자인</a:t>
            </a:r>
            <a:endParaRPr 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7401" y="157408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서비스디자인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3296" y="1800328"/>
            <a:ext cx="3469884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구상하고 전달하는 과정 전반에 디자인을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활용함으로써 수요자의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경험을 향상시키고 행동변화를 유도하여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 중심으로 서비스를 혁신하는 방법 및 분야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557401" y="2752426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공공서비스디자인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3295" y="2978666"/>
            <a:ext cx="3565750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공공분야를 수요자 중심으로 혁신하는 전략으로써 디자인을 활용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고객이 보다 나은 경험을 할 수 있도록 하는 디자인적 사고를 바탕으로 서비스를 시각화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실제화 하고 해결책을 도출하게 하는 서비스 개발 방법론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457350" y="812339"/>
            <a:ext cx="2538734" cy="4511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정부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3.0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 국민디자인단</a:t>
            </a:r>
            <a:endParaRPr 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5448960" y="157408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3.0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국민디자인단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4854" y="1800328"/>
            <a:ext cx="3537693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의제설정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정책결정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집행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환류 등 정책과정 전반에 정책 공급자인 공무원과 수요자인 국민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서비스디자이너 등이 함께 참여하여 서비스디자인 방법을 통해 정책을 수요자 중심으로 재해석하고 개발하는 활동을 하는 팀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448960" y="2752427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3.0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국민디자인단 과제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84855" y="2978666"/>
            <a:ext cx="3460042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중앙부처 및 지자체별로 국민관심도가 높고 현장수요를 반영한 국민참여형 과제 발굴 및 서비스디자인 기법을 적용하여 정책수립 및 집행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환류 등 정책과정 전반에 정책공급자인 공무원과 수요자인 국민 등이 함께 참여하여 정부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3.0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 서비스로 개발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‧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발전시켜 나가는 과제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5448960" y="4216419"/>
            <a:ext cx="1006555" cy="28268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추진분야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84855" y="4427686"/>
            <a:ext cx="3050996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중앙부처 신규과제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(3-6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지자체 신규과제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(6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-10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성과관리과제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(6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-10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557053" y="4124175"/>
            <a:ext cx="3465495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ubtitle 2"/>
          <p:cNvSpPr txBox="1">
            <a:spLocks/>
          </p:cNvSpPr>
          <p:nvPr/>
        </p:nvSpPr>
        <p:spPr>
          <a:xfrm>
            <a:off x="5448960" y="5100171"/>
            <a:ext cx="1006555" cy="28268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추진방식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484855" y="5311438"/>
            <a:ext cx="3993503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집중육성과제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행자부에서 비용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전문가 매칭 등 일부 지원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추진현황 관리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                 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나머지는 각 기관에서 지원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자율과제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기관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부처 및 지자체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 스스로 팀 편성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예산 등 지원하여 추진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557053" y="6074656"/>
            <a:ext cx="3465495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Subtitle 2"/>
          <p:cNvSpPr txBox="1">
            <a:spLocks/>
          </p:cNvSpPr>
          <p:nvPr/>
        </p:nvSpPr>
        <p:spPr>
          <a:xfrm>
            <a:off x="557401" y="3859994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서비스디자인 프로세스</a:t>
            </a:r>
          </a:p>
        </p:txBody>
      </p:sp>
    </p:spTree>
    <p:extLst>
      <p:ext uri="{BB962C8B-B14F-4D97-AF65-F5344CB8AC3E}">
        <p14:creationId xmlns:p14="http://schemas.microsoft.com/office/powerpoint/2010/main" val="213730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1.4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594515"/>
            <a:ext cx="3453621" cy="23854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90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인터뷰어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노트 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사진 촬영자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카메라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비디오레코더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감사 표현 선물 등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심층인터뷰용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730250" y="1137485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573016" y="944254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2)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심층 인터뷰 실행</a:t>
            </a:r>
          </a:p>
        </p:txBody>
      </p:sp>
      <p:pic>
        <p:nvPicPr>
          <p:cNvPr id="31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" y="3974997"/>
            <a:ext cx="3364203" cy="2315703"/>
          </a:xfrm>
          <a:prstGeom prst="rect">
            <a:avLst/>
          </a:prstGeom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5448960" y="376937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4854" y="874288"/>
            <a:ext cx="3846308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인터뷰 시작 전 인터뷰 대상자로부터 동의서에 승낙 사인을 받아두세요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48192" y="792552"/>
            <a:ext cx="4318371" cy="482513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503294" y="1276829"/>
            <a:ext cx="0" cy="163854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348192" y="1448132"/>
            <a:ext cx="4318371" cy="84824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484854" y="2535280"/>
            <a:ext cx="3846308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인터뷰가 끝난 후 인터뷰 대상자에게 감사한 마음의 표현을 전달합니다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348193" y="2453544"/>
            <a:ext cx="4318371" cy="47603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348193" y="3085430"/>
            <a:ext cx="4318370" cy="816303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484855" y="1531544"/>
            <a:ext cx="4181709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가능한 인터뷰 대상자들이 편안해하는 분위기 속에서 질의응답을 주도하세요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인터뷰는 되도록 깊이 있는 논의를 유도할 수 있는 환경을 고려해야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업무 관련 이야기 시 사무실에서 진행 또한 가능하면 “보여줄 수 있나요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라는 질문을 많이 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84855" y="3158063"/>
            <a:ext cx="4061351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되도록 인터뷰 당일에 다른 대원들과 조사내용을 공유하고 정리하세요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인터뷰가 끝나면 사진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노트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녹취된 내용에서 중요한 코멘트 등을 정리하고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조사를 통해서 무엇을 보고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무엇을 듣고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배웠는지 팀원들과 바로 공유하는 것이 좋습니다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447456" y="4064419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83349" y="4290659"/>
            <a:ext cx="4259053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 팀원은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3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명이 넘지 않도록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하세요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각각의 인터뷰에 참여하는 사람이 최대 세 명을 넘지 않게 하여</a:t>
            </a:r>
            <a:r>
              <a:rPr lang="en-US" altLang="ko-KR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  </a:t>
            </a:r>
            <a:r>
              <a:rPr lang="ko-KR" altLang="en-US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 참가자를 수적으로 압도하거나 인터뷰 장소에 많은 사람을 수용하기 곤란한 상황이 발생하지 않도록 합니다</a:t>
            </a:r>
            <a:r>
              <a:rPr lang="en-US" altLang="ko-KR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483349" y="4928318"/>
            <a:ext cx="4478917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직설적인 질문을 가급적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피하세요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고객들은 종종 자신이 ‘그렇다’라고 </a:t>
            </a:r>
            <a:r>
              <a:rPr lang="ko-KR" altLang="en-US" sz="900" spc="-3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이야기하는 </a:t>
            </a:r>
            <a:r>
              <a:rPr lang="ko-KR" altLang="en-US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것과 다르게 행동하는 경우가 많습니다</a:t>
            </a:r>
            <a:r>
              <a:rPr lang="en-US" altLang="ko-KR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spc="-3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spc="-3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인터뷰를 </a:t>
            </a:r>
            <a:r>
              <a:rPr lang="ko-KR" altLang="en-US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때에는 ‘예</a:t>
            </a:r>
            <a:r>
              <a:rPr lang="en-US" altLang="ko-KR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아니오’로   대답할 수 있는 직설적인 질문은 하지 않도록 주의합니다</a:t>
            </a:r>
            <a:r>
              <a:rPr lang="en-US" altLang="ko-KR" sz="900" spc="-3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7503294" y="2296374"/>
            <a:ext cx="0" cy="163854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7503294" y="2929581"/>
            <a:ext cx="0" cy="163854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5483350" y="5595806"/>
            <a:ext cx="4062856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인터뷰는 음성과 사진 또는 영상으로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기록하세요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 내용을 다양한 자료로 기록해두어야 서비스 제공자나 다른 사람들과 공유할 수 있는 풍부하고 매력적인 자료들을 만들어낼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726" y="4064419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68864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1.5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공유하기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68864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공유하기란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26098" y="2255928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4759" y="2550654"/>
            <a:ext cx="3453621" cy="192071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90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6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외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참가자들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6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545" y="1134192"/>
            <a:ext cx="3496782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공유하기는 조사를 진행하면서 찾아낸 현상들을 기회와 아이디어 그리고  해결안을 도출할 수 있도록 하는 자료와 정보로 전환시키는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공유하기는 가급적 구체적인 세부 정보를 제공함으로써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특정    문제에 대한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해결방법을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상상하는 것을 목적으로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68864" y="2062697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공유하기 실행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9726" y="2550654"/>
            <a:ext cx="1336794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473383" y="937191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pic>
        <p:nvPicPr>
          <p:cNvPr id="3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0" y="4204651"/>
            <a:ext cx="3001053" cy="2065734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509277" y="1434541"/>
            <a:ext cx="345362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조사가 끝난 직후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모두 함께 모여요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빈 벽이 있는 공간에 탐험대원들이 동그랗게 원을 그리며 앉습니다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 등을 나누어 주고 커다란 종이를 벽에 붙입니다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372616" y="1352804"/>
            <a:ext cx="3739877" cy="107770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228528" y="2440507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509277" y="2939333"/>
            <a:ext cx="3519069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서로 조사내용에 대해 이야기를 해봐요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 각자가 만났던 사람들과 관찰한 내용에 대하여 이야기를 나누도록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한 사람씩 교대로 이야기를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한 사람이 이야기를 하는 동안 나머지 대원들은 러닝카드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메모를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372616" y="2857597"/>
            <a:ext cx="3739877" cy="104335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7228528" y="3898070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509277" y="4396896"/>
            <a:ext cx="3519069" cy="12220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이야기를 들으면서 인상깊었던 내용을 정리해보세요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이야기를 들으면서 작성한 모든 러닝카드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을 벽의 종의 위에 붙입니다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이야기당 하나의 큰 종이를 사용합니다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한 이야기가 끝나면 다른 종이를 벽에 붙이고 다음 이야기로 넘어갑니다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와 동시에 탐험대원들이 모두 함께 “새로운 조사정보는 프로젝트에 어떤 의미가 있을까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를 생각하면서 진행합니다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72616" y="4315160"/>
            <a:ext cx="3739877" cy="1443209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0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1122" y="276804"/>
            <a:ext cx="8928432" cy="6081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56243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32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760008" y="559005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1.5 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공유하기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760008" y="1147833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16" y="1145726"/>
            <a:ext cx="154764" cy="207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115" y="5083145"/>
            <a:ext cx="2574143" cy="1039766"/>
          </a:xfrm>
          <a:prstGeom prst="rect">
            <a:avLst/>
          </a:prstGeom>
        </p:spPr>
      </p:pic>
      <p:sp>
        <p:nvSpPr>
          <p:cNvPr id="24" name="Rectangle 5"/>
          <p:cNvSpPr/>
          <p:nvPr/>
        </p:nvSpPr>
        <p:spPr>
          <a:xfrm>
            <a:off x="787118" y="1777122"/>
            <a:ext cx="3907961" cy="86504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1.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공유할 때 피해야 할 것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!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•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조사자들의 주관적인 생각이 반영되지 않은 순수한 조사내용만을 공유해주세요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•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일반화 하기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처방하기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그들은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했어야 했다 등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가설 세우기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단정하기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평가     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또는 가정하기는 절대 피해주세요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5" name="Rectangle 6"/>
          <p:cNvSpPr/>
          <p:nvPr/>
        </p:nvSpPr>
        <p:spPr>
          <a:xfrm>
            <a:off x="5544799" y="1772816"/>
            <a:ext cx="3713501" cy="433368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2.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효과적인 공유를 위한 몇 가지 기술 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!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공유하기는 팀원들 머리 속의 살아 있는 정보를 기회와 솔루션으로 전환될 수 있는 공유 지식으로 바꾸는 것입니다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효과적인 공유를 위해서는 아래 기술을 활용하세요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defTabSz="651208">
              <a:lnSpc>
                <a:spcPct val="120000"/>
              </a:lnSpc>
              <a:spcBef>
                <a:spcPct val="20000"/>
              </a:spcBef>
            </a:pP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•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공유하기는 이야기 형식으로 풀어가세요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-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실제로 무슨 일이 있어났는지에 대해 구체적으로 이야기해보세요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- “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예전에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…”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 “ 이런저런 일이 일어난 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…”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등으로 이야기를 시작합니다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-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신체적 감각을 사용해서 설명하되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 ‘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누가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언제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어디서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무엇을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왜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어떻게’의 규칙에 맞춰 이야기해보세요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 defTabSz="651208">
              <a:lnSpc>
                <a:spcPct val="120000"/>
              </a:lnSpc>
              <a:spcBef>
                <a:spcPct val="20000"/>
              </a:spcBef>
            </a:pP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 •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이야기를 공유하기 전에 메모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,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사진 및 조사기록장 등을 모읍니다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사진은 인쇄하여 참조할 수 있게 게시합니다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endParaRPr lang="en-US" altLang="ko-KR" sz="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 defTabSz="651208">
              <a:lnSpc>
                <a:spcPct val="120000"/>
              </a:lnSpc>
              <a:spcBef>
                <a:spcPct val="20000"/>
              </a:spcBef>
            </a:pP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 •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한 번에 한 사람씩 이야기를 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그룹으로 모여서 특정 커뮤니티에 대한 이야기를 할 수도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endParaRPr lang="en-US" altLang="ko-KR" sz="5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•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기억하기 쉽게 각 정보들을 한 문장보다 길지 않게 작성합니다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•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생생한 세부 사항을 설명합니다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endParaRPr lang="en-US" altLang="ko-KR" sz="6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 • 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이 시간은 일반화를 위한 시간이 아님을 명심합니다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cxnSp>
        <p:nvCxnSpPr>
          <p:cNvPr id="30" name="Straight Connector 21"/>
          <p:cNvCxnSpPr/>
          <p:nvPr/>
        </p:nvCxnSpPr>
        <p:spPr>
          <a:xfrm>
            <a:off x="884115" y="1551459"/>
            <a:ext cx="8222654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17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 txBox="1">
            <a:spLocks/>
          </p:cNvSpPr>
          <p:nvPr/>
        </p:nvSpPr>
        <p:spPr>
          <a:xfrm>
            <a:off x="5465242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정의하기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 rot="16200000">
            <a:off x="8927774" y="574386"/>
            <a:ext cx="1013488" cy="5280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Define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501136" y="898686"/>
            <a:ext cx="3617455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정의하기는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조사된 자료들로부터 핵심 이슈를 도출하고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정책수요자에게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가치를 선사하는 정책서비스 목표를  설정하는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단계입니다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465242" y="217916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정의하기란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01136" y="2405514"/>
            <a:ext cx="3617455" cy="84580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정의하기란 조사된 데이터가 함축하고 있는 의미를 파악하여 주요 이슈들을 도출하고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통해서 정책수요자에게 가치를 주는 서비스의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전략적인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방향성을 결정하는 단계입니다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464283" y="1811607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정의하기의 개요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465242" y="3186339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정의하기의 목적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01136" y="3412692"/>
            <a:ext cx="3617455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조사를 통해 도출된 모든 기본 정보 취합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조사된 데이터 파악 및 주요 이슈 도출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서비스의 전략적인 방향성 결정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5465242" y="4118105"/>
            <a:ext cx="166632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정의하기의 구성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501136" y="4344458"/>
            <a:ext cx="3617455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퍼소나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새로 만들어질 서비스의 특성과 필요 요소에 대한 판단 기준을 마련하기 위한 가상의 정책수요자 모델 설정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여정맵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이용하는 정책수요자의 경험을 시간의 흐름에 따라 시각화 하기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핵심이슈 도출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조사한 내용을 기반으로 각 정보 사이에 관계를 찾아냄으로써 핵심 이슈 도출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 수립 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조사와 분석을 통해 도출된 내용을 바탕으로 서비스 컨셉을 도출하기 위한 방향 수립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러닝카드 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 방법론 수행 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방법론을 통해 무엇을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배우고 발견했는지에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대해 팀원 간 공유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30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5" y="165583"/>
            <a:ext cx="4390780" cy="65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3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608910" y="712406"/>
            <a:ext cx="3453621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정의하기 단계를 효과적으로 수행하기 위해서는 다음 표의 순서에 따라    진행해보세요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89475" y="1698757"/>
            <a:ext cx="745792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6" name="Subtitle 2"/>
          <p:cNvSpPr txBox="1">
            <a:spLocks/>
          </p:cNvSpPr>
          <p:nvPr/>
        </p:nvSpPr>
        <p:spPr>
          <a:xfrm>
            <a:off x="681294" y="1754455"/>
            <a:ext cx="7539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퍼소나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cxnSp>
        <p:nvCxnSpPr>
          <p:cNvPr id="47" name="Straight Arrow Connector 46"/>
          <p:cNvCxnSpPr>
            <a:stCxn id="45" idx="3"/>
          </p:cNvCxnSpPr>
          <p:nvPr/>
        </p:nvCxnSpPr>
        <p:spPr>
          <a:xfrm>
            <a:off x="1435267" y="189447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9" idx="0"/>
          </p:cNvCxnSpPr>
          <p:nvPr/>
        </p:nvCxnSpPr>
        <p:spPr>
          <a:xfrm flipH="1" flipV="1">
            <a:off x="1431683" y="2094748"/>
            <a:ext cx="4090" cy="44941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034036" y="2544163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1085514" y="2544164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695428" y="1543256"/>
            <a:ext cx="745792" cy="702434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1687246" y="1668966"/>
            <a:ext cx="753974" cy="55170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정책수요자</a:t>
            </a:r>
            <a:endParaRPr lang="en-US" altLang="ko-KR" sz="900" dirty="0" smtClean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여정맵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cxnSp>
        <p:nvCxnSpPr>
          <p:cNvPr id="55" name="Straight Arrow Connector 54"/>
          <p:cNvCxnSpPr>
            <a:stCxn id="53" idx="3"/>
          </p:cNvCxnSpPr>
          <p:nvPr/>
        </p:nvCxnSpPr>
        <p:spPr>
          <a:xfrm>
            <a:off x="2441220" y="189447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692493" y="1542966"/>
            <a:ext cx="745792" cy="702724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0" name="Subtitle 2"/>
          <p:cNvSpPr txBox="1">
            <a:spLocks/>
          </p:cNvSpPr>
          <p:nvPr/>
        </p:nvSpPr>
        <p:spPr>
          <a:xfrm>
            <a:off x="2684311" y="1668967"/>
            <a:ext cx="753974" cy="55170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핵심이슈</a:t>
            </a:r>
            <a:endParaRPr lang="en-US" altLang="ko-KR" sz="900" dirty="0" smtClean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도출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3440169" y="189447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703075" y="1542967"/>
            <a:ext cx="745792" cy="703012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6" name="Subtitle 2"/>
          <p:cNvSpPr txBox="1">
            <a:spLocks/>
          </p:cNvSpPr>
          <p:nvPr/>
        </p:nvSpPr>
        <p:spPr>
          <a:xfrm>
            <a:off x="3694893" y="1668965"/>
            <a:ext cx="753974" cy="55171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서비스</a:t>
            </a:r>
            <a:endParaRPr lang="en-US" altLang="ko-KR" sz="900" dirty="0" smtClean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목표 수립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cxnSp>
        <p:nvCxnSpPr>
          <p:cNvPr id="67" name="Straight Connector 66"/>
          <p:cNvCxnSpPr>
            <a:stCxn id="71" idx="0"/>
          </p:cNvCxnSpPr>
          <p:nvPr/>
        </p:nvCxnSpPr>
        <p:spPr>
          <a:xfrm flipH="1" flipV="1">
            <a:off x="2441221" y="2094748"/>
            <a:ext cx="4090" cy="44941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2043573" y="2544163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72" name="Subtitle 2"/>
          <p:cNvSpPr txBox="1">
            <a:spLocks/>
          </p:cNvSpPr>
          <p:nvPr/>
        </p:nvSpPr>
        <p:spPr>
          <a:xfrm>
            <a:off x="2095051" y="2544164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cxnSp>
        <p:nvCxnSpPr>
          <p:cNvPr id="73" name="Straight Connector 72"/>
          <p:cNvCxnSpPr>
            <a:stCxn id="76" idx="0"/>
          </p:cNvCxnSpPr>
          <p:nvPr/>
        </p:nvCxnSpPr>
        <p:spPr>
          <a:xfrm flipV="1">
            <a:off x="3444259" y="2295007"/>
            <a:ext cx="0" cy="249156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3042522" y="2544163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82" name="Subtitle 2"/>
          <p:cNvSpPr txBox="1">
            <a:spLocks/>
          </p:cNvSpPr>
          <p:nvPr/>
        </p:nvSpPr>
        <p:spPr>
          <a:xfrm>
            <a:off x="3094000" y="2544164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cxnSp>
        <p:nvCxnSpPr>
          <p:cNvPr id="83" name="Straight Connector 82"/>
          <p:cNvCxnSpPr>
            <a:stCxn id="93" idx="0"/>
          </p:cNvCxnSpPr>
          <p:nvPr/>
        </p:nvCxnSpPr>
        <p:spPr>
          <a:xfrm flipH="1" flipV="1">
            <a:off x="4437891" y="2094748"/>
            <a:ext cx="4090" cy="44941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Rectangle 92"/>
          <p:cNvSpPr/>
          <p:nvPr/>
        </p:nvSpPr>
        <p:spPr>
          <a:xfrm>
            <a:off x="4040244" y="2544163"/>
            <a:ext cx="803474" cy="28003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02" name="Subtitle 2"/>
          <p:cNvSpPr txBox="1">
            <a:spLocks/>
          </p:cNvSpPr>
          <p:nvPr/>
        </p:nvSpPr>
        <p:spPr>
          <a:xfrm>
            <a:off x="4091722" y="2544164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597934" y="3018856"/>
            <a:ext cx="3839957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 방법론 수행 직후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바로 수행하는 것이 좋습니다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러닝카드는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 방법론을 통해 무엇을 배우고 발견했는지에 대해 팀원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공유하고자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때 사용하세요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11" name="Subtitle 2"/>
          <p:cNvSpPr txBox="1">
            <a:spLocks/>
          </p:cNvSpPr>
          <p:nvPr/>
        </p:nvSpPr>
        <p:spPr>
          <a:xfrm>
            <a:off x="573016" y="391729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권장 진행과정</a:t>
            </a:r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75" y="3807848"/>
            <a:ext cx="3768689" cy="2664296"/>
          </a:xfrm>
          <a:prstGeom prst="rect">
            <a:avLst/>
          </a:prstGeom>
        </p:spPr>
      </p:pic>
      <p:sp>
        <p:nvSpPr>
          <p:cNvPr id="131" name="Subtitle 2"/>
          <p:cNvSpPr txBox="1">
            <a:spLocks/>
          </p:cNvSpPr>
          <p:nvPr/>
        </p:nvSpPr>
        <p:spPr>
          <a:xfrm>
            <a:off x="5448960" y="391728"/>
            <a:ext cx="2073651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이 단계의 수행을 위한 자세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5483349" y="968159"/>
            <a:ext cx="3838462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각자의 다른점을 존중해주세요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서로 다른 시각을 가진 팀원들이 있다면 서로 격려해주세요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서로 가지고 있는 유사점 만큼이나 서로의 다른점을 기쁘게 생각하세요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5483350" y="1933081"/>
            <a:ext cx="3936198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긍정적인 피드백을 해주세요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당신의 “그래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하지만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…”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보다는 “그래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그리고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…”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로 서로의 생각을 발전시켜보세요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5483350" y="2739378"/>
            <a:ext cx="3838462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서로의 생각을 시각화해보세요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서로 영감을 받을 수 있도록 팀원들 중 적어도 한사람은 정보나 아이디어들을 시각화하도록 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334" y="4931873"/>
            <a:ext cx="2082181" cy="13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4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퍼소나 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퍼소나란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3835853"/>
            <a:ext cx="3730429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퍼소나는 유사한 행동 패턴을 지닌 수요자 그룹을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가상모델로 정의하는 방법론입니다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통해 수요자들이 어떤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동기를 가지고 어떻게 행동하는지 유추할 수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있고 새로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만들어질 서비스의 특성과 필요 요소에 대한 판단 기준을 찾아낼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퍼소나는 서비스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 만들기 과정에서 이해관계자들을 설득시키고 의사결정을 돕는 역할을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94" name="Subtitle 2"/>
          <p:cNvSpPr txBox="1">
            <a:spLocks/>
          </p:cNvSpPr>
          <p:nvPr/>
        </p:nvSpPr>
        <p:spPr>
          <a:xfrm>
            <a:off x="608910" y="514737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44804" y="5373724"/>
            <a:ext cx="3839957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 관찰 데이터와 인터뷰 내용을 기반으로 퍼소나 가설을 작성합니다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성공적인 퍼소나의 핵심은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얼마나 실제인물처럼 표현되었는지에 달려있습니다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생동감 있는 표현을 위해 시각적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묘사에서 자세한 일화에 이르기까지 다양한 기법을 사용할 수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5448960" y="934196"/>
            <a:ext cx="2228337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퍼소나 종류에 따른 요구사항 반영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484854" y="1160549"/>
            <a:ext cx="3839957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먼저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순위가 되는 정책수요자 그룹을 핵심 퍼소나로 정합니다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특정한 요구사항을 가진 정책수요자 그룹이 있는 경우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부가적인 퍼소나를 만듭니다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후 각각의 퍼소나가 가진 요구사항을 만족시키는 서비스 컨셉을 개발합니다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447456" y="2212689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83348" y="2438929"/>
            <a:ext cx="3841463" cy="200689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퍼소나를 여러 단계에 지속적 활용하세요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퍼소나를 단지 조사결과의 표현수단으로만 활용하지 말고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단계별 결과물들이 그들의 관점에서 필요로 하는 점들을 만족시키는지 검증하는 데 활용합니다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퍼소나를 만들 때 추가 유의사항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추상적인 인구 통계학적 정보가 아닌 실제 사람들의 요구와 필요에 초점을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맞추어야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퍼소나가 가상인물이라 할지라도 그들이 보여주는 동기와 반응은 실제 조사를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40000"/>
              </a:lnSpc>
            </a:pPr>
            <a:r>
              <a:rPr lang="ko-KR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기반으로 작성되어야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5706" y="2245045"/>
            <a:ext cx="154764" cy="207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04" y="1346653"/>
            <a:ext cx="40640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1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>
            <a:stCxn id="12" idx="2"/>
            <a:endCxn id="40" idx="0"/>
          </p:cNvCxnSpPr>
          <p:nvPr/>
        </p:nvCxnSpPr>
        <p:spPr>
          <a:xfrm>
            <a:off x="7413276" y="2009920"/>
            <a:ext cx="0" cy="3444371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348193" y="1020478"/>
            <a:ext cx="4130165" cy="989442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348193" y="2093198"/>
            <a:ext cx="4130165" cy="626680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48193" y="2806097"/>
            <a:ext cx="4130165" cy="8389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348193" y="3732146"/>
            <a:ext cx="4130165" cy="841485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5348193" y="4676534"/>
            <a:ext cx="4130165" cy="67865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348193" y="5454291"/>
            <a:ext cx="4130165" cy="639005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퍼소나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5448960" y="604864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4854" y="1036760"/>
            <a:ext cx="3453621" cy="92146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조사된 내용을 토대로 정책수요자의 행동변수를 작성해보세요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관찰 데이터를 토대로 그들의 행동 변수를 나열해봅니다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활동내역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그들은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어떤 행동을 하는가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?)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태도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그들이 서비스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상황에 어떻게 반응하고 생각하는가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?)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동기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그들이 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이용하는 이유가 무엇인가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?)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21648" y="66202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8911" y="1120967"/>
            <a:ext cx="3453621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 활동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4854" y="2109480"/>
            <a:ext cx="3893988" cy="5849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인터뷰 참여자와 행동변수 관계를 파악해보세요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행동 변수 별로 인터뷰 참여자의 위치를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시트에 표기해보세요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때 정확한 위치보다는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 상대적인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위치가 더 중요합니다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4854" y="2822379"/>
            <a:ext cx="3993504" cy="757320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같은 그룹에 속한 정책수요자유형을 찾아보세요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행동 변수마다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유사한 행동을 보인 정책수요자들을 분류합니다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6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~8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 정도의 행동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변수에서 항상 같은 그룹에 속한 사용자들을 찾아보세요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이들의 행동은 퍼소나의 중요한 행동패턴이 될 수 있습니다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4854" y="3748428"/>
            <a:ext cx="3685737" cy="757320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각 퍼소나의 특성 파악 및 목표 설정을 해보세요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팀원들과 찾아낸 행동 패턴의 세부적인 내용을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결정하세요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하루의 업무나 환경을 묘사하거나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기존 사용하는 정책서비스의 특성과 문제점 설명해봅니다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주변 사람들과의 관계를 설명하는 것도 좋습니다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71" y="3482198"/>
            <a:ext cx="3964689" cy="280285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484854" y="4684672"/>
            <a:ext cx="3685737" cy="5849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5.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누락된 정보는 없는지 살펴보세요</a:t>
            </a: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작성된 각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퍼소나의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특징과 목표 중에 빠진 정보가 없는지 검토하세요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퍼소나별로 명확하게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다른 특성을 보여주고 있는지 확인합니다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4854" y="5458091"/>
            <a:ext cx="3685737" cy="57675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6.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퍼소나의 행동 패턴과 주요 특징을 중심으로 상세 설명 작성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퍼소나의 특징을 글로 풀어서 설명해보세요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상세설명과 함께 퍼소나를 대표하는 사진을 넣어 시각화해봅니다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7713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그룹 78"/>
          <p:cNvGrpSpPr/>
          <p:nvPr/>
        </p:nvGrpSpPr>
        <p:grpSpPr>
          <a:xfrm>
            <a:off x="8135393" y="2641600"/>
            <a:ext cx="514598" cy="884808"/>
            <a:chOff x="6198344" y="2584450"/>
            <a:chExt cx="514598" cy="884808"/>
          </a:xfrm>
        </p:grpSpPr>
        <p:sp>
          <p:nvSpPr>
            <p:cNvPr id="80" name="모서리가 둥근 직사각형 79"/>
            <p:cNvSpPr/>
            <p:nvPr/>
          </p:nvSpPr>
          <p:spPr>
            <a:xfrm>
              <a:off x="6230094" y="2708920"/>
              <a:ext cx="482848" cy="760338"/>
            </a:xfrm>
            <a:prstGeom prst="roundRect">
              <a:avLst>
                <a:gd name="adj" fmla="val 29818"/>
              </a:avLst>
            </a:prstGeom>
            <a:noFill/>
            <a:ln w="3175">
              <a:solidFill>
                <a:srgbClr val="75C0A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1" name="직사각형 80"/>
            <p:cNvSpPr/>
            <p:nvPr/>
          </p:nvSpPr>
          <p:spPr>
            <a:xfrm>
              <a:off x="6198344" y="2584450"/>
              <a:ext cx="482848" cy="772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6" name="그룹 75"/>
          <p:cNvGrpSpPr/>
          <p:nvPr/>
        </p:nvGrpSpPr>
        <p:grpSpPr>
          <a:xfrm>
            <a:off x="7065939" y="2641600"/>
            <a:ext cx="514598" cy="884808"/>
            <a:chOff x="6198344" y="2584450"/>
            <a:chExt cx="514598" cy="884808"/>
          </a:xfrm>
        </p:grpSpPr>
        <p:sp>
          <p:nvSpPr>
            <p:cNvPr id="77" name="모서리가 둥근 직사각형 76"/>
            <p:cNvSpPr/>
            <p:nvPr/>
          </p:nvSpPr>
          <p:spPr>
            <a:xfrm>
              <a:off x="6230094" y="2708920"/>
              <a:ext cx="482848" cy="760338"/>
            </a:xfrm>
            <a:prstGeom prst="roundRect">
              <a:avLst>
                <a:gd name="adj" fmla="val 29818"/>
              </a:avLst>
            </a:prstGeom>
            <a:noFill/>
            <a:ln w="3175">
              <a:solidFill>
                <a:srgbClr val="75C0A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6198344" y="2584450"/>
              <a:ext cx="482848" cy="772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75" name="그룹 74"/>
          <p:cNvGrpSpPr/>
          <p:nvPr/>
        </p:nvGrpSpPr>
        <p:grpSpPr>
          <a:xfrm>
            <a:off x="5939211" y="2641600"/>
            <a:ext cx="514598" cy="884808"/>
            <a:chOff x="6198344" y="2584450"/>
            <a:chExt cx="514598" cy="884808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6230094" y="2708920"/>
              <a:ext cx="482848" cy="760338"/>
            </a:xfrm>
            <a:prstGeom prst="roundRect">
              <a:avLst>
                <a:gd name="adj" fmla="val 29818"/>
              </a:avLst>
            </a:prstGeom>
            <a:noFill/>
            <a:ln w="3175">
              <a:solidFill>
                <a:srgbClr val="75C0A7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74" name="직사각형 73"/>
            <p:cNvSpPr/>
            <p:nvPr/>
          </p:nvSpPr>
          <p:spPr>
            <a:xfrm>
              <a:off x="6198344" y="2584450"/>
              <a:ext cx="482848" cy="772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여정맵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고객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(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정책수요자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)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여정맵이란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1" y="4545686"/>
            <a:ext cx="3762994" cy="12312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여정맵은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눈에 보이지 않는 무형의 서비스를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이용하는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정책수요자의 경험 흐름을 시간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순서 등에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따라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시각화하여 정밀하게 분석하는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방법론입니다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작성할 때는 서비스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상호작용과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정책수요자가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느끼는 감정을 이해하기 쉽게 시각화하는 것이 좋습니다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통해 정책수요자 관점에서 기존 서비스 환경의 기회요인을 파악할 수 있으며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최적의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경험을 제공하기 위한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도출할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453621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여정맵은 서비스 디자인 프로세스 전 단계에 걸쳐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작성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보완해나가는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것이 좋습니다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데스크리서치 후 추론을 통해 작성해보고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심층인터뷰 및 관찰로 나온 결과를 바탕으로 좀 더 보완합니다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후  퍼소나가 완성되면 거기에 맞게 추가로 보완 해 나감으로써 통찰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인사이트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를 도출하는 데 활용하도록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340" y="4220372"/>
            <a:ext cx="2982992" cy="1862050"/>
          </a:xfrm>
          <a:prstGeom prst="rect">
            <a:avLst/>
          </a:prstGeom>
        </p:spPr>
      </p:pic>
      <p:cxnSp>
        <p:nvCxnSpPr>
          <p:cNvPr id="16" name="Straight Arrow Connector 58"/>
          <p:cNvCxnSpPr/>
          <p:nvPr/>
        </p:nvCxnSpPr>
        <p:spPr>
          <a:xfrm>
            <a:off x="6227243" y="2804514"/>
            <a:ext cx="2725409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63"/>
          <p:cNvSpPr/>
          <p:nvPr/>
        </p:nvSpPr>
        <p:spPr>
          <a:xfrm>
            <a:off x="5534446" y="3398517"/>
            <a:ext cx="796652" cy="280036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5547297" y="3414142"/>
            <a:ext cx="805897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데스크리서치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1" name="Rectangle 84"/>
          <p:cNvSpPr/>
          <p:nvPr/>
        </p:nvSpPr>
        <p:spPr>
          <a:xfrm>
            <a:off x="6760890" y="3404365"/>
            <a:ext cx="709079" cy="280036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6786291" y="3414142"/>
            <a:ext cx="655320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조사 수행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4" name="Rectangle 87"/>
          <p:cNvSpPr/>
          <p:nvPr/>
        </p:nvSpPr>
        <p:spPr>
          <a:xfrm>
            <a:off x="7807103" y="3404365"/>
            <a:ext cx="724090" cy="280036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7823647" y="3414142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퍼소나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7483067" y="2707326"/>
            <a:ext cx="206552" cy="206552"/>
            <a:chOff x="7372640" y="3342649"/>
            <a:chExt cx="206552" cy="206552"/>
          </a:xfrm>
        </p:grpSpPr>
        <p:sp>
          <p:nvSpPr>
            <p:cNvPr id="42" name="타원 41"/>
            <p:cNvSpPr/>
            <p:nvPr/>
          </p:nvSpPr>
          <p:spPr>
            <a:xfrm>
              <a:off x="7372640" y="3342649"/>
              <a:ext cx="206552" cy="206552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3" name="덧셈 기호 42"/>
            <p:cNvSpPr/>
            <p:nvPr/>
          </p:nvSpPr>
          <p:spPr>
            <a:xfrm flipH="1" flipV="1">
              <a:off x="7405181" y="3375190"/>
              <a:ext cx="141471" cy="141471"/>
            </a:xfrm>
            <a:prstGeom prst="mathPlus">
              <a:avLst>
                <a:gd name="adj1" fmla="val 1009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5" name="그룹 44"/>
          <p:cNvGrpSpPr/>
          <p:nvPr/>
        </p:nvGrpSpPr>
        <p:grpSpPr>
          <a:xfrm>
            <a:off x="8552583" y="2707326"/>
            <a:ext cx="206552" cy="206552"/>
            <a:chOff x="7372640" y="3342649"/>
            <a:chExt cx="206552" cy="206552"/>
          </a:xfrm>
        </p:grpSpPr>
        <p:sp>
          <p:nvSpPr>
            <p:cNvPr id="46" name="타원 45"/>
            <p:cNvSpPr/>
            <p:nvPr/>
          </p:nvSpPr>
          <p:spPr>
            <a:xfrm>
              <a:off x="7372640" y="3342649"/>
              <a:ext cx="206552" cy="206552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7" name="덧셈 기호 46"/>
            <p:cNvSpPr/>
            <p:nvPr/>
          </p:nvSpPr>
          <p:spPr>
            <a:xfrm flipH="1" flipV="1">
              <a:off x="7405181" y="3375190"/>
              <a:ext cx="141471" cy="141471"/>
            </a:xfrm>
            <a:prstGeom prst="mathPlus">
              <a:avLst>
                <a:gd name="adj1" fmla="val 10097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2" name="Subtitle 2"/>
          <p:cNvSpPr txBox="1">
            <a:spLocks/>
          </p:cNvSpPr>
          <p:nvPr/>
        </p:nvSpPr>
        <p:spPr>
          <a:xfrm>
            <a:off x="5579171" y="2145605"/>
            <a:ext cx="805897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6629012" y="3172718"/>
            <a:ext cx="655320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발견하기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7671247" y="3172718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정의하기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5417365" y="3158679"/>
            <a:ext cx="655320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이해하기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84" name="Subtitle 2"/>
          <p:cNvSpPr txBox="1">
            <a:spLocks/>
          </p:cNvSpPr>
          <p:nvPr/>
        </p:nvSpPr>
        <p:spPr>
          <a:xfrm>
            <a:off x="7256449" y="2519477"/>
            <a:ext cx="655320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7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보완</a:t>
            </a:r>
            <a:endParaRPr lang="ko-KR" altLang="en-US" sz="7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2" name="Rectangle 50"/>
          <p:cNvSpPr/>
          <p:nvPr/>
        </p:nvSpPr>
        <p:spPr>
          <a:xfrm>
            <a:off x="5981503" y="2645213"/>
            <a:ext cx="830188" cy="318602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6045127" y="2664496"/>
            <a:ext cx="729458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고객여정맵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86" name="Subtitle 2"/>
          <p:cNvSpPr txBox="1">
            <a:spLocks/>
          </p:cNvSpPr>
          <p:nvPr/>
        </p:nvSpPr>
        <p:spPr>
          <a:xfrm>
            <a:off x="8327605" y="2519477"/>
            <a:ext cx="655320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7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보완</a:t>
            </a:r>
            <a:endParaRPr lang="ko-KR" altLang="en-US" sz="7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18808"/>
            <a:ext cx="3982063" cy="286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2.2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여정맵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11660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049478"/>
            <a:ext cx="3833163" cy="23854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개별활동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각종 컬러 포스트잇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각종 필기구 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시각화할 때 사용하세요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여정맵의 형태는 경험 내용에 따라 다른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형태로 작성할 수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447456" y="104947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83348" y="1275718"/>
            <a:ext cx="3569839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여정이 발생하게 된 정황적 맥락을 시각화 해주세요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터치포인트를 순차적으로 배열해 정책수요자 여정의 경로를 시각화하는 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것과 함께 어떤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상황이 발생하게 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동기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경험을 통해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이런 여정이 발생했는지도 생각해보세요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483350" y="2460455"/>
            <a:ext cx="3569837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너무 많은 데이터를 보여주려고 하지 마세요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을 작성할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너무 많은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내용를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한번에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넣으려고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하면 오히려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정보를 인식하는 데 방해가 될 수 있습니다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1" y="3613955"/>
            <a:ext cx="3800545" cy="26868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506" y="4653058"/>
            <a:ext cx="2573682" cy="1647714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68" y="1055342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2.3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핵심이슈 도출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핵심이슈 도출이란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1" y="4832842"/>
            <a:ext cx="3762994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핵심이슈 도출은 조사한 내용을 기반으로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간에 많은 논의과정을 거쳐 자료 간의 패턴과 연관관계를 찾음으로써 프로젝트의 중요한 이슈사항을 발견하는 것을 목표로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83348" y="1251285"/>
            <a:ext cx="3569839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핵심 이슈를 도출하기 위해 필요한 통찰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정보들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사이의 공통점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차이점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관계를 탐구하고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속에서 시사점을 발견하는 것은 조사자들의 통찰을 통해서 가능합니다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통찰은 숨겨진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의미를 찾아 가시성과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명확성을 부여하는 것이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매우 중요합니다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83348" y="2228237"/>
            <a:ext cx="3569839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통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찰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(Insight)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이란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?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개별적인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상황속에 숨겨져 있는 중요한 진실을 추론하는 것입니다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예상치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못한 일들을 밝혀내는 것입니다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새로운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시각으로 연구주제를 볼 수 있도록 해줍니다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33" y="4662800"/>
            <a:ext cx="3506854" cy="1383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5" y="1325210"/>
            <a:ext cx="3895408" cy="32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98" y="2615972"/>
            <a:ext cx="8489548" cy="294226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73016" y="990996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탐험대원 구성하기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217236"/>
            <a:ext cx="3050996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 프로세스가 도입될 정책탐험을 함께 할 워킹그룹을 구성하고 역할을 나누어 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서비스디자이너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정책공급자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전문가 등을 포함하여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7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 내외로 구성합니다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448960" y="990996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4854" y="1217236"/>
            <a:ext cx="3669391" cy="12220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탐험대원은 모든 일정에 참여가 가능한 사람으로 구성합니다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서비스디자이너 모집은 서비스디자인 전문기관에 직접 연락하거나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한국디자인진흥원에 도움을 요청합니다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일반국민은 참여희망자로 관심분야와 활동경력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지원동기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활동가능지역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  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연령대 등을 고려하여 구성합니다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4.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협조기관 또는 협조부서 공무원은 가능하면 모두 포함시킵니다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557401" y="2281512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팀원의 자격 및 역할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64699" y="2615972"/>
            <a:ext cx="8489548" cy="0"/>
          </a:xfrm>
          <a:prstGeom prst="line">
            <a:avLst/>
          </a:prstGeom>
          <a:ln w="31750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64699" y="2900705"/>
            <a:ext cx="8489548" cy="0"/>
          </a:xfrm>
          <a:prstGeom prst="line">
            <a:avLst/>
          </a:prstGeom>
          <a:ln w="1905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ubtitle 2"/>
          <p:cNvSpPr txBox="1">
            <a:spLocks/>
          </p:cNvSpPr>
          <p:nvPr/>
        </p:nvSpPr>
        <p:spPr>
          <a:xfrm>
            <a:off x="806615" y="2610878"/>
            <a:ext cx="62986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구분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1601507" y="2696312"/>
            <a:ext cx="0" cy="134827"/>
          </a:xfrm>
          <a:prstGeom prst="line">
            <a:avLst/>
          </a:prstGeom>
          <a:ln w="1905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ubtitle 2"/>
          <p:cNvSpPr txBox="1">
            <a:spLocks/>
          </p:cNvSpPr>
          <p:nvPr/>
        </p:nvSpPr>
        <p:spPr>
          <a:xfrm>
            <a:off x="806614" y="2959024"/>
            <a:ext cx="794894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정책가이드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9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45" name="Subtitle 2"/>
          <p:cNvSpPr txBox="1">
            <a:spLocks/>
          </p:cNvSpPr>
          <p:nvPr/>
        </p:nvSpPr>
        <p:spPr>
          <a:xfrm>
            <a:off x="1784871" y="2610878"/>
            <a:ext cx="62986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구성원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2775802" y="2696312"/>
            <a:ext cx="0" cy="134827"/>
          </a:xfrm>
          <a:prstGeom prst="line">
            <a:avLst/>
          </a:prstGeom>
          <a:ln w="1905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Subtitle 2"/>
          <p:cNvSpPr txBox="1">
            <a:spLocks/>
          </p:cNvSpPr>
          <p:nvPr/>
        </p:nvSpPr>
        <p:spPr>
          <a:xfrm>
            <a:off x="2959165" y="2610878"/>
            <a:ext cx="62986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자격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5292801" y="2696312"/>
            <a:ext cx="0" cy="134827"/>
          </a:xfrm>
          <a:prstGeom prst="line">
            <a:avLst/>
          </a:prstGeom>
          <a:ln w="1905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ubtitle 2"/>
          <p:cNvSpPr txBox="1">
            <a:spLocks/>
          </p:cNvSpPr>
          <p:nvPr/>
        </p:nvSpPr>
        <p:spPr>
          <a:xfrm>
            <a:off x="5476164" y="2610878"/>
            <a:ext cx="62986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1A2F67"/>
                </a:solidFill>
                <a:latin typeface="나눔바른고딕OTF"/>
                <a:ea typeface="나눔바른고딕OTF"/>
                <a:cs typeface="나눔바른고딕OTF"/>
              </a:rPr>
              <a:t>자격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1784870" y="2959024"/>
            <a:ext cx="794894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담당공무원</a:t>
            </a:r>
            <a:endParaRPr lang="ko-KR" altLang="en-US" sz="9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2959165" y="2959024"/>
            <a:ext cx="1741117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주관기관의 협조 담당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7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2" name="Subtitle 2"/>
          <p:cNvSpPr txBox="1">
            <a:spLocks/>
          </p:cNvSpPr>
          <p:nvPr/>
        </p:nvSpPr>
        <p:spPr>
          <a:xfrm>
            <a:off x="5476164" y="2959024"/>
            <a:ext cx="3216811" cy="88676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사업 추진현황 자료 제공 및 사업방향 설정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 미팅 장소 섭외 및 현장조사 협조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인터뷰 대상자 등 섭외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 참여 협조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최종보고서 제출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추진성과 홍보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806614" y="3864253"/>
            <a:ext cx="794894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54" name="Subtitle 2"/>
          <p:cNvSpPr txBox="1">
            <a:spLocks/>
          </p:cNvSpPr>
          <p:nvPr/>
        </p:nvSpPr>
        <p:spPr>
          <a:xfrm>
            <a:off x="1784870" y="3864253"/>
            <a:ext cx="889288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서비스디자이너</a:t>
            </a:r>
            <a:endParaRPr lang="ko-KR" altLang="en-US" sz="9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2959165" y="3864253"/>
            <a:ext cx="1741117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 업무 경력자</a:t>
            </a:r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5476164" y="3864253"/>
            <a:ext cx="3354330" cy="898695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과제관리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(Project Management)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총괄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 프로세스 및 활용 방법론 안내 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 방법을 통해 정책 개선 방안 제시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사업로드맵 수립 지원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과제별 국민디자인 전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후 성과사례 자료 제공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806614" y="4553619"/>
            <a:ext cx="794894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탐험대원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(5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ko-KR" altLang="en-US" sz="9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8" name="Subtitle 2"/>
          <p:cNvSpPr txBox="1">
            <a:spLocks/>
          </p:cNvSpPr>
          <p:nvPr/>
        </p:nvSpPr>
        <p:spPr>
          <a:xfrm>
            <a:off x="1784870" y="4553619"/>
            <a:ext cx="889288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분야 전문가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endParaRPr lang="ko-KR" altLang="en-US" sz="9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9" name="Subtitle 2"/>
          <p:cNvSpPr txBox="1">
            <a:spLocks/>
          </p:cNvSpPr>
          <p:nvPr/>
        </p:nvSpPr>
        <p:spPr>
          <a:xfrm>
            <a:off x="2959165" y="4553619"/>
            <a:ext cx="1988653" cy="55947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교수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연구원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단체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협회 관계자 등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해당분야 전문지식 보유자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공무원 추천 가능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ko-KR" altLang="en-US" sz="7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0" name="Subtitle 2"/>
          <p:cNvSpPr txBox="1">
            <a:spLocks/>
          </p:cNvSpPr>
          <p:nvPr/>
        </p:nvSpPr>
        <p:spPr>
          <a:xfrm>
            <a:off x="5476164" y="4553620"/>
            <a:ext cx="3216811" cy="48806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사업 관련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구원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관련 단체 관계자 등 전문가로 해당 분야 관련 전문지식 제공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정책개선 제안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548233" y="376300"/>
            <a:ext cx="2701835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탐험대원 </a:t>
            </a: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구성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63" name="Subtitle 2"/>
          <p:cNvSpPr txBox="1">
            <a:spLocks/>
          </p:cNvSpPr>
          <p:nvPr/>
        </p:nvSpPr>
        <p:spPr>
          <a:xfrm>
            <a:off x="1784870" y="5102074"/>
            <a:ext cx="889288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일반국민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(3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2959165" y="5102074"/>
            <a:ext cx="1988653" cy="55947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공공정책 서비스 개선에 열의가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있는 일반국민 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자연인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법인 가능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5476164" y="5102074"/>
            <a:ext cx="3216811" cy="488062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일반 수요자 관점에서 정책 개선 아이디어 제시</a:t>
            </a:r>
            <a:endParaRPr lang="en-US" altLang="ko-KR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알기 쉬운 과제별 정책네이밍화 및 홍보방안 제시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인터뷰 참여 등 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활동에 대한 블로그 등 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SNS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홍보 실행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6" name="Subtitle 2"/>
          <p:cNvSpPr txBox="1">
            <a:spLocks/>
          </p:cNvSpPr>
          <p:nvPr/>
        </p:nvSpPr>
        <p:spPr>
          <a:xfrm>
            <a:off x="1784870" y="5806330"/>
            <a:ext cx="889288" cy="398796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디자이너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(1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sp>
        <p:nvSpPr>
          <p:cNvPr id="67" name="Subtitle 2"/>
          <p:cNvSpPr txBox="1">
            <a:spLocks/>
          </p:cNvSpPr>
          <p:nvPr/>
        </p:nvSpPr>
        <p:spPr>
          <a:xfrm>
            <a:off x="2961896" y="5806330"/>
            <a:ext cx="1988653" cy="74173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디자인 실무에 대한 이해가 있는 참여자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디자인 전공자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프로젝트 참여 경험자 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서비스디자이너 추천 가능</a:t>
            </a:r>
            <a:r>
              <a:rPr lang="en-US" altLang="ko-KR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ko-KR" altLang="en-US" sz="700" dirty="0">
              <a:solidFill>
                <a:srgbClr val="1A2F6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8" name="Subtitle 2"/>
          <p:cNvSpPr txBox="1">
            <a:spLocks/>
          </p:cNvSpPr>
          <p:nvPr/>
        </p:nvSpPr>
        <p:spPr>
          <a:xfrm>
            <a:off x="5476164" y="5806330"/>
            <a:ext cx="3678083" cy="488062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디자인 전공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프로젝트 참여  경험 등 디자인 실무에 대한 이해가 있는 참여자로 과제 진행 관리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 미팅 시 회의 기록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리서치 및 발표자료 작성</a:t>
            </a:r>
            <a:endParaRPr lang="en-US" altLang="ko-KR" sz="7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활동과정 정리</a:t>
            </a:r>
            <a:r>
              <a:rPr lang="en-US" altLang="ko-KR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운영백서 발간자료 제공</a:t>
            </a:r>
            <a:endParaRPr lang="ko-KR" altLang="en-US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>
            <a:off x="664699" y="3827746"/>
            <a:ext cx="8489548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64699" y="4542848"/>
            <a:ext cx="8489548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64699" y="6360963"/>
            <a:ext cx="8489548" cy="0"/>
          </a:xfrm>
          <a:prstGeom prst="line">
            <a:avLst/>
          </a:prstGeom>
          <a:ln w="31750" cap="rnd">
            <a:solidFill>
              <a:srgbClr val="1A2F6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그룹 2"/>
          <p:cNvGrpSpPr/>
          <p:nvPr/>
        </p:nvGrpSpPr>
        <p:grpSpPr>
          <a:xfrm>
            <a:off x="1601507" y="2970331"/>
            <a:ext cx="3691294" cy="749082"/>
            <a:chOff x="1479392" y="2967950"/>
            <a:chExt cx="3691294" cy="586257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1479392" y="2967950"/>
              <a:ext cx="0" cy="586257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653687" y="2967950"/>
              <a:ext cx="0" cy="586257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170686" y="2967950"/>
              <a:ext cx="0" cy="586257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6"/>
          <p:cNvGrpSpPr/>
          <p:nvPr/>
        </p:nvGrpSpPr>
        <p:grpSpPr>
          <a:xfrm>
            <a:off x="1601508" y="3920317"/>
            <a:ext cx="3691293" cy="516795"/>
            <a:chOff x="1479393" y="3920317"/>
            <a:chExt cx="3691293" cy="66805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1479393" y="3920317"/>
              <a:ext cx="1" cy="668051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2653687" y="3920317"/>
              <a:ext cx="0" cy="668051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5170686" y="3920317"/>
              <a:ext cx="0" cy="668051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Connector 87"/>
          <p:cNvCxnSpPr/>
          <p:nvPr/>
        </p:nvCxnSpPr>
        <p:spPr>
          <a:xfrm>
            <a:off x="1601507" y="4656710"/>
            <a:ext cx="0" cy="1565362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2775802" y="4656710"/>
            <a:ext cx="2516999" cy="324000"/>
            <a:chOff x="2653687" y="4656710"/>
            <a:chExt cx="2516999" cy="289392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2653687" y="4656710"/>
              <a:ext cx="0" cy="289392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5170686" y="4656710"/>
              <a:ext cx="0" cy="289392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Connector 93"/>
          <p:cNvCxnSpPr/>
          <p:nvPr/>
        </p:nvCxnSpPr>
        <p:spPr>
          <a:xfrm>
            <a:off x="1645673" y="5090236"/>
            <a:ext cx="7508574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645673" y="5797403"/>
            <a:ext cx="7508574" cy="0"/>
          </a:xfrm>
          <a:prstGeom prst="line">
            <a:avLst/>
          </a:prstGeom>
          <a:ln w="1905" cap="rnd">
            <a:solidFill>
              <a:srgbClr val="1A2F67">
                <a:alpha val="75000"/>
              </a:srgb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Subtitle 2"/>
          <p:cNvSpPr txBox="1">
            <a:spLocks/>
          </p:cNvSpPr>
          <p:nvPr/>
        </p:nvSpPr>
        <p:spPr>
          <a:xfrm>
            <a:off x="674916" y="6363923"/>
            <a:ext cx="4664920" cy="25082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ko-KR" altLang="en-US" sz="800" dirty="0">
                <a:solidFill>
                  <a:srgbClr val="1A2F67"/>
                </a:solidFill>
                <a:latin typeface="나눔바른고딕OTF Light"/>
                <a:ea typeface="나눔바른고딕OTF Light"/>
                <a:cs typeface="나눔바른고딕OTF Light"/>
              </a:rPr>
              <a:t>* 각 부처 정부</a:t>
            </a:r>
            <a:r>
              <a:rPr lang="en-US" altLang="ko-KR" sz="800" dirty="0">
                <a:solidFill>
                  <a:srgbClr val="1A2F67"/>
                </a:solidFill>
                <a:latin typeface="나눔바른고딕OTF Light"/>
                <a:ea typeface="나눔바른고딕OTF Light"/>
                <a:cs typeface="나눔바른고딕OTF Light"/>
              </a:rPr>
              <a:t>3.0 </a:t>
            </a:r>
            <a:r>
              <a:rPr lang="ko-KR" altLang="en-US" sz="800" dirty="0">
                <a:solidFill>
                  <a:srgbClr val="1A2F67"/>
                </a:solidFill>
                <a:latin typeface="나눔바른고딕OTF Light"/>
                <a:ea typeface="나눔바른고딕OTF Light"/>
                <a:cs typeface="나눔바른고딕OTF Light"/>
              </a:rPr>
              <a:t>담당자가 참관하는 경우가 있을 수 있음</a:t>
            </a:r>
          </a:p>
        </p:txBody>
      </p:sp>
      <p:grpSp>
        <p:nvGrpSpPr>
          <p:cNvPr id="5" name="그룹 4"/>
          <p:cNvGrpSpPr/>
          <p:nvPr/>
        </p:nvGrpSpPr>
        <p:grpSpPr>
          <a:xfrm>
            <a:off x="2775802" y="5214090"/>
            <a:ext cx="2516999" cy="468000"/>
            <a:chOff x="2653687" y="5229331"/>
            <a:chExt cx="2516999" cy="289392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2653687" y="5229331"/>
              <a:ext cx="0" cy="289392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5170686" y="5229331"/>
              <a:ext cx="0" cy="289392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그룹 9"/>
          <p:cNvGrpSpPr/>
          <p:nvPr/>
        </p:nvGrpSpPr>
        <p:grpSpPr>
          <a:xfrm>
            <a:off x="2775802" y="5915734"/>
            <a:ext cx="2516999" cy="324000"/>
            <a:chOff x="2653687" y="5915734"/>
            <a:chExt cx="2516999" cy="289392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2653687" y="5915734"/>
              <a:ext cx="0" cy="289392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5170686" y="5915734"/>
              <a:ext cx="0" cy="289392"/>
            </a:xfrm>
            <a:prstGeom prst="line">
              <a:avLst/>
            </a:prstGeom>
            <a:ln w="1905" cap="rnd">
              <a:solidFill>
                <a:srgbClr val="1A2F67">
                  <a:alpha val="75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098" y="985902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2.3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핵심이슈 도출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163028"/>
            <a:ext cx="3453621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80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핵심이슈 도출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5448960" y="376937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4854" y="882429"/>
            <a:ext cx="3771866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흥미로운 인용이나 관찰된 내용을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선정하세요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팀원들에게 그들이 선정한 주요 이야기와 통찰이 적힌 포스트잇이 붙어있는 벽에 가서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5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가지 가장 흥미로운 인용이나 관찰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통찰을 선정하게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48193" y="792553"/>
            <a:ext cx="4055074" cy="80599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73032" y="1598544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84855" y="1930770"/>
            <a:ext cx="4181709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선정된 이슈들을 재정렬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선정한 것들을 새로운 보드에 이슈 별로 정렬합니다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이때 이슈 사이에 상하관계를 파악하여 정리하면 시간을 절약할 수 있습니다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84855" y="4209933"/>
            <a:ext cx="3771865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그룹마다 제목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핵심키워드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을 도출하세요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정렬이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끝나면 각각의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이슈그룹에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새로운 제목을 달아 포스트잇을 붙입니다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각각의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이슈와 카테고리 사이 또는 아래에 충분한 공간을 두어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발견되는 기회요인을 부착하도록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447456" y="5326310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483349" y="5552550"/>
            <a:ext cx="3773371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다양한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키워드로 여러 번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묶어보세요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다양한 키워드로 묶여본 그룹들간의 연관성을 찾아보고 서비스 목표와 일치하는 그룹들을 최종적으로 정리하면 서비스 컨셉에 대한 윤곽을 잡을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pic>
        <p:nvPicPr>
          <p:cNvPr id="27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3" y="3590300"/>
            <a:ext cx="3799079" cy="268578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484855" y="2936400"/>
            <a:ext cx="3706735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이슈가 너무 구체적이거나 추상적이지 않은지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확인하세요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이슈가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모두 동일한 수준인지 확인하고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만약 이슈가 너무 구체적이라면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큰 아이디어를 찾도록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반대로 이슈가 너무 광범위하거나 내부에 너무 다양한 아이디어가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있으면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몇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가지로 분류합니다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48193" y="1848048"/>
            <a:ext cx="4055074" cy="794154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373032" y="2642202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348193" y="2863131"/>
            <a:ext cx="4055074" cy="105021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373032" y="3915735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348193" y="4136664"/>
            <a:ext cx="4055074" cy="102052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843" y="5335835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95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2.4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목표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수립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목표 수립이란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3963425"/>
            <a:ext cx="3730429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목표 수립은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경험과 함께 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조직에 대한 통합적 이해를 바탕으로 서비스 컨셉을 도출하기 위한 방향성을 수립하기 위한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방법론을 통해 도출되는 서비스 목표는 정의하기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단계에서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최종적으로 도출되어야 하는 중요한 결과물입니다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94" name="Subtitle 2"/>
          <p:cNvSpPr txBox="1">
            <a:spLocks/>
          </p:cNvSpPr>
          <p:nvPr/>
        </p:nvSpPr>
        <p:spPr>
          <a:xfrm>
            <a:off x="608910" y="5106665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95" name="Rectangle 94"/>
          <p:cNvSpPr/>
          <p:nvPr/>
        </p:nvSpPr>
        <p:spPr>
          <a:xfrm>
            <a:off x="644804" y="5333019"/>
            <a:ext cx="3694535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분석내용을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통해 정책수요자에게 전달하고자 하는 서비스의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가치를  선정하여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새로운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컨셉이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나아갈  방향을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결정합니다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447456" y="94262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83348" y="1718455"/>
            <a:ext cx="3651253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정책수요자들이 중복해서 언급했는가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?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서비스에서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제공해주고자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하는 가치를 정하기 위해서는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정책수요자들의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관심이 겹치는 부분을 주의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깊게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살펴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디자인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전략을 세워야 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그들의 언급이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중복된 영역에 주목하는 것도 하나의 방법입니다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483350" y="2745021"/>
            <a:ext cx="3569837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2.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이미 존재하고 있는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해결안이 있는가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?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이미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해결안이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있는 기회 영역이 아닌지 살펴봅니다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효과적인 서비스 목표는 여러 번의 논의와 검토를 거쳐 만들어집니다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78364" y="1369790"/>
            <a:ext cx="2052635" cy="28334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 </a:t>
            </a:r>
            <a:r>
              <a:rPr lang="ko-KR" altLang="en-US" sz="10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수립할 때 </a:t>
            </a:r>
            <a:r>
              <a:rPr lang="ko-KR" altLang="en-US" sz="10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검토 사항</a:t>
            </a:r>
            <a:endParaRPr lang="ko-KR" altLang="en-US" sz="1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3350" y="3587549"/>
            <a:ext cx="3569837" cy="12312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의도적으로 어려운 목표를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설정해보세요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브레인스토밍에서 사용할 “어떻게 하면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OOO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수 있을까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라는 기회의 표현을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3-5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개로 좁혀갈 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의도적으로 현재 프로젝트 범위나 능력을   벗어나는 것들을 선택합니다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시점에서는 정책수요자가 바라는 것을 기준으로 범위를 좁혀야 하며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조직 입장에서의 가능성을 기준으로 선별해서는 안됩니다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069" y="948264"/>
            <a:ext cx="154764" cy="2071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95" y="1291632"/>
            <a:ext cx="3721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10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2.4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 수립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4853" y="1472986"/>
            <a:ext cx="3828857" cy="141596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현재의 정책서비스에서생각해볼 시간을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주세요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팀원들에게 지금은 정보 분석을 바탕으로 새로운 서비스 목표를 만드는 단계로 옮겨가기 시작함을 알려주어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기회 영역을 정의할 준비를 하도록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기회영역은 조사과정에서 발견한 핵심 인사이트 또는 문제발생지점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(Pain-point)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등에서 찾도록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 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48193" y="1383109"/>
            <a:ext cx="4055074" cy="1222097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73032" y="260520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84856" y="2904073"/>
            <a:ext cx="3828854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핵심 이슈에 대한 기회요인을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찾아보세요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팀원들에게 포스트잇 노트와 마커를 나누어 주고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“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어떻게 하면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OOO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수 있을까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라는 문장을 바탕으로 그 기회를 찾아 보게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84855" y="5025193"/>
            <a:ext cx="3771865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정리된 통찰을 다시 한번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읽어보세요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팀의 논의가 막혔다면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창의성을 일깨우기 위한 방법으로 각 주제 영역의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통찰을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읽어 보도록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그리고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게시된 각각의 통찰에 대해 적어도 하나의 “어떻게 하면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OOO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수 있을까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기회문장을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떠올려 보게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4855" y="3943339"/>
            <a:ext cx="3706735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기회요인를 그림으로 표현하고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포스트잇에 적어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붙이세요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적어도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15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동안 각각의 테마에 대하여 기회를 가급적이면 시각화해서    표현해보도록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포스트잇에 적어서 그 테마 영역 옆에 붙입니다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48193" y="2821351"/>
            <a:ext cx="4055074" cy="83407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373032" y="3649141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348193" y="3870070"/>
            <a:ext cx="4055074" cy="86000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373032" y="4730995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348193" y="4951924"/>
            <a:ext cx="4055074" cy="105633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8911" y="1163028"/>
            <a:ext cx="3453621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50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 수립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" y="3590300"/>
            <a:ext cx="3952945" cy="2794556"/>
          </a:xfrm>
          <a:prstGeom prst="rect">
            <a:avLst/>
          </a:prstGeom>
        </p:spPr>
      </p:pic>
      <p:sp>
        <p:nvSpPr>
          <p:cNvPr id="29" name="Subtitle 2"/>
          <p:cNvSpPr txBox="1">
            <a:spLocks/>
          </p:cNvSpPr>
          <p:nvPr/>
        </p:nvSpPr>
        <p:spPr>
          <a:xfrm>
            <a:off x="5448960" y="937191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</p:spTree>
    <p:extLst>
      <p:ext uri="{BB962C8B-B14F-4D97-AF65-F5344CB8AC3E}">
        <p14:creationId xmlns:p14="http://schemas.microsoft.com/office/powerpoint/2010/main" val="189192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434446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발전하기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 rot="16200000">
            <a:off x="8462729" y="1184420"/>
            <a:ext cx="1862167" cy="5280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US" sz="18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Develop </a:t>
            </a:r>
            <a:endParaRPr lang="en-US" sz="18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4854" y="898686"/>
            <a:ext cx="3617455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수립된 </a:t>
            </a:r>
            <a:r>
              <a:rPr lang="ko-KR" altLang="en-US" sz="9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목표를 바탕으로 가능한 많은 수의 </a:t>
            </a:r>
            <a:r>
              <a:rPr lang="ko-KR" altLang="en-US" sz="9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문</a:t>
            </a:r>
            <a:r>
              <a:rPr lang="ko-KR" altLang="en-US" sz="9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</a:t>
            </a:r>
            <a:r>
              <a:rPr lang="ko-KR" altLang="en-US" sz="900" spc="-2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해결안을 </a:t>
            </a:r>
            <a:r>
              <a:rPr lang="ko-KR" altLang="en-US" sz="900" spc="-2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생각해보고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최종적인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확정하는 단계입니다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23390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발전하기란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2565444"/>
            <a:ext cx="3617455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공무원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디자이너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전문가가 모여 함께 창조적인 아이디어를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발산하고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고객가치에 중심을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둔 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개발하는 단계입니다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48001" y="182054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발전하기의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개요</a:t>
            </a:r>
            <a:endParaRPr 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448960" y="3138124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발전하기의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목적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4854" y="3364477"/>
            <a:ext cx="3617455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통해 가급적 많은 아이디어를 발산하기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가능한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공공정책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솔루션으로 범위 좁히기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결정하기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448960" y="4124804"/>
            <a:ext cx="166632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발전하기의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구성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5" y="165583"/>
            <a:ext cx="4390780" cy="6526834"/>
          </a:xfrm>
          <a:prstGeom prst="rect">
            <a:avLst/>
          </a:prstGeom>
        </p:spPr>
      </p:pic>
      <p:grpSp>
        <p:nvGrpSpPr>
          <p:cNvPr id="3" name="그룹 2"/>
          <p:cNvGrpSpPr/>
          <p:nvPr/>
        </p:nvGrpSpPr>
        <p:grpSpPr>
          <a:xfrm>
            <a:off x="5487512" y="4581796"/>
            <a:ext cx="3569220" cy="1655837"/>
            <a:chOff x="5488553" y="4610600"/>
            <a:chExt cx="3959089" cy="1836705"/>
          </a:xfrm>
        </p:grpSpPr>
        <p:cxnSp>
          <p:nvCxnSpPr>
            <p:cNvPr id="18" name="Straight Connector 22"/>
            <p:cNvCxnSpPr/>
            <p:nvPr/>
          </p:nvCxnSpPr>
          <p:spPr>
            <a:xfrm flipV="1">
              <a:off x="6197372" y="5032651"/>
              <a:ext cx="3160155" cy="22019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6"/>
            <p:cNvSpPr/>
            <p:nvPr/>
          </p:nvSpPr>
          <p:spPr>
            <a:xfrm flipV="1">
              <a:off x="5552205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>
            <a:xfrm>
              <a:off x="5572015" y="4904128"/>
              <a:ext cx="847126" cy="417325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 fontScale="92500"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err="1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브레인스토밍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22" name="Oval 18"/>
            <p:cNvSpPr/>
            <p:nvPr/>
          </p:nvSpPr>
          <p:spPr>
            <a:xfrm flipV="1">
              <a:off x="6543762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6570829" y="4904128"/>
              <a:ext cx="847126" cy="579766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err="1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컨셉</a:t>
              </a: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 스케치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24" name="Oval 20"/>
            <p:cNvSpPr/>
            <p:nvPr/>
          </p:nvSpPr>
          <p:spPr>
            <a:xfrm flipV="1">
              <a:off x="7535319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Subtitle 2"/>
            <p:cNvSpPr txBox="1">
              <a:spLocks/>
            </p:cNvSpPr>
            <p:nvPr/>
          </p:nvSpPr>
          <p:spPr>
            <a:xfrm>
              <a:off x="7549124" y="4904128"/>
              <a:ext cx="847126" cy="330111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 fontScale="92500"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err="1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컨셉</a:t>
              </a: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 시나리오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5488553" y="5612654"/>
              <a:ext cx="1093237" cy="834651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해결을 위한 아이디어 확장</a:t>
              </a:r>
              <a:endPara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  <p:sp>
          <p:nvSpPr>
            <p:cNvPr id="27" name="Subtitle 2"/>
            <p:cNvSpPr txBox="1">
              <a:spLocks/>
            </p:cNvSpPr>
            <p:nvPr/>
          </p:nvSpPr>
          <p:spPr>
            <a:xfrm>
              <a:off x="7442422" y="5612654"/>
              <a:ext cx="1047166" cy="834651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이야기 형식의 가설 수립</a:t>
              </a:r>
              <a:endPara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  <p:sp>
          <p:nvSpPr>
            <p:cNvPr id="28" name="Subtitle 2"/>
            <p:cNvSpPr txBox="1">
              <a:spLocks/>
            </p:cNvSpPr>
            <p:nvPr/>
          </p:nvSpPr>
          <p:spPr>
            <a:xfrm>
              <a:off x="6462683" y="5612654"/>
              <a:ext cx="1049998" cy="834651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핵심 </a:t>
              </a:r>
              <a:r>
                <a:rPr lang="ko-KR" altLang="en-US" sz="900" dirty="0" err="1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컨셉</a:t>
              </a: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시각화</a:t>
              </a:r>
              <a:endPara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  <p:cxnSp>
          <p:nvCxnSpPr>
            <p:cNvPr id="29" name="Straight Connector 27"/>
            <p:cNvCxnSpPr/>
            <p:nvPr/>
          </p:nvCxnSpPr>
          <p:spPr>
            <a:xfrm flipV="1">
              <a:off x="6501172" y="5675148"/>
              <a:ext cx="0" cy="47386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1"/>
            <p:cNvCxnSpPr/>
            <p:nvPr/>
          </p:nvCxnSpPr>
          <p:spPr>
            <a:xfrm flipV="1">
              <a:off x="7473280" y="5675148"/>
              <a:ext cx="0" cy="47386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20"/>
            <p:cNvSpPr/>
            <p:nvPr/>
          </p:nvSpPr>
          <p:spPr>
            <a:xfrm flipV="1">
              <a:off x="8526876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Subtitle 2"/>
            <p:cNvSpPr txBox="1">
              <a:spLocks/>
            </p:cNvSpPr>
            <p:nvPr/>
          </p:nvSpPr>
          <p:spPr>
            <a:xfrm>
              <a:off x="8541390" y="4904128"/>
              <a:ext cx="847126" cy="417325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 fontScale="92500"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서비스 </a:t>
              </a:r>
              <a:r>
                <a:rPr lang="ko-KR" altLang="en-US" sz="900" dirty="0" err="1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플로우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cxnSp>
          <p:nvCxnSpPr>
            <p:cNvPr id="33" name="Straight Connector 27"/>
            <p:cNvCxnSpPr/>
            <p:nvPr/>
          </p:nvCxnSpPr>
          <p:spPr>
            <a:xfrm flipV="1">
              <a:off x="8445388" y="5675148"/>
              <a:ext cx="0" cy="47386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7"/>
            <p:cNvCxnSpPr/>
            <p:nvPr/>
          </p:nvCxnSpPr>
          <p:spPr>
            <a:xfrm flipV="1">
              <a:off x="9417496" y="5675148"/>
              <a:ext cx="0" cy="47386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7"/>
            <p:cNvCxnSpPr/>
            <p:nvPr/>
          </p:nvCxnSpPr>
          <p:spPr>
            <a:xfrm flipV="1">
              <a:off x="5558092" y="5675148"/>
              <a:ext cx="0" cy="47386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/>
            <p:cNvSpPr txBox="1">
              <a:spLocks/>
            </p:cNvSpPr>
            <p:nvPr/>
          </p:nvSpPr>
          <p:spPr>
            <a:xfrm>
              <a:off x="8400476" y="5612654"/>
              <a:ext cx="1047166" cy="834651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 흐름에 대한 개념도 만들기</a:t>
              </a:r>
              <a:endPara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94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ubtitle 2"/>
          <p:cNvSpPr txBox="1">
            <a:spLocks/>
          </p:cNvSpPr>
          <p:nvPr/>
        </p:nvSpPr>
        <p:spPr>
          <a:xfrm>
            <a:off x="573016" y="94388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권장 진행과정</a:t>
            </a:r>
          </a:p>
        </p:txBody>
      </p:sp>
      <p:sp>
        <p:nvSpPr>
          <p:cNvPr id="54" name="Rectangle 9"/>
          <p:cNvSpPr/>
          <p:nvPr/>
        </p:nvSpPr>
        <p:spPr>
          <a:xfrm>
            <a:off x="608911" y="1170120"/>
            <a:ext cx="3050996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발전하기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단계를 효과적으로 수행하기 위해 다음의 순서에 따라 진행해보세요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55" name="Rectangle 10"/>
          <p:cNvSpPr/>
          <p:nvPr/>
        </p:nvSpPr>
        <p:spPr>
          <a:xfrm>
            <a:off x="668984" y="2277304"/>
            <a:ext cx="891301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6" name="Subtitle 2"/>
          <p:cNvSpPr txBox="1">
            <a:spLocks/>
          </p:cNvSpPr>
          <p:nvPr/>
        </p:nvSpPr>
        <p:spPr>
          <a:xfrm>
            <a:off x="704479" y="2333002"/>
            <a:ext cx="834035" cy="299319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err="1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브레인스토밍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cxnSp>
        <p:nvCxnSpPr>
          <p:cNvPr id="63" name="Straight Arrow Connector 40"/>
          <p:cNvCxnSpPr/>
          <p:nvPr/>
        </p:nvCxnSpPr>
        <p:spPr>
          <a:xfrm>
            <a:off x="1257101" y="2473020"/>
            <a:ext cx="427005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44"/>
          <p:cNvCxnSpPr/>
          <p:nvPr/>
        </p:nvCxnSpPr>
        <p:spPr>
          <a:xfrm>
            <a:off x="3034686" y="2473020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50"/>
          <p:cNvCxnSpPr/>
          <p:nvPr/>
        </p:nvCxnSpPr>
        <p:spPr>
          <a:xfrm flipV="1">
            <a:off x="3255899" y="2668736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2"/>
          <p:cNvCxnSpPr/>
          <p:nvPr/>
        </p:nvCxnSpPr>
        <p:spPr>
          <a:xfrm flipV="1">
            <a:off x="4261887" y="2668736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ectangle 53"/>
          <p:cNvSpPr/>
          <p:nvPr/>
        </p:nvSpPr>
        <p:spPr>
          <a:xfrm>
            <a:off x="791050" y="2860975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9" name="Subtitle 2"/>
          <p:cNvSpPr txBox="1">
            <a:spLocks/>
          </p:cNvSpPr>
          <p:nvPr/>
        </p:nvSpPr>
        <p:spPr>
          <a:xfrm>
            <a:off x="842528" y="2916673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70" name="Rectangle 55"/>
          <p:cNvSpPr/>
          <p:nvPr/>
        </p:nvSpPr>
        <p:spPr>
          <a:xfrm>
            <a:off x="3860150" y="2860975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3911627" y="2916673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72" name="Rectangle 59"/>
          <p:cNvSpPr/>
          <p:nvPr/>
        </p:nvSpPr>
        <p:spPr>
          <a:xfrm>
            <a:off x="608911" y="3552975"/>
            <a:ext cx="3050996" cy="247950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 방법론 수행 직후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바로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수행해 보세요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85" name="Rectangle 67"/>
          <p:cNvSpPr/>
          <p:nvPr/>
        </p:nvSpPr>
        <p:spPr>
          <a:xfrm>
            <a:off x="4982512" y="0"/>
            <a:ext cx="4923488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86" name="Rectangle 69"/>
          <p:cNvSpPr/>
          <p:nvPr/>
        </p:nvSpPr>
        <p:spPr>
          <a:xfrm>
            <a:off x="5309713" y="381647"/>
            <a:ext cx="4256400" cy="5871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87" name="직사각형 86"/>
          <p:cNvSpPr/>
          <p:nvPr/>
        </p:nvSpPr>
        <p:spPr>
          <a:xfrm>
            <a:off x="5440958" y="1432033"/>
            <a:ext cx="3915640" cy="4344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질보다는 양이 우선이예요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모든 가능성에 대한 아이디어를 다 제안하기 전까지는 멈추지 마세요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아이디어가 많을수록 훌륭한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해결책을 위한 더 많은 기회를 제공해줍니다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다른 사람의 아이디어를 더 빛낼 수 있도록 아이디어를 더해주세요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아이디어를 환영하고 격려해주세요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만들어내는 동안에는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그것을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평가하지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처음의 아이디어가 씨앗이 되어 서로의 도움으로 멋지게 발전하는 걸 경험해보세요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평범하지 않은 아이디어를 생각해보세요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임의의 상황을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연출하면 새로운 생각을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떠올리는 도화선이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혹시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어떤 아이디어들이 불가능하고 바보같이 들리더라도 지금 이 단계는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여러분의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생각이 가는대로 내버려두어도 좋습니다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endParaRPr lang="en-US" altLang="ko-KR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서로 어울리지 않는 아이디어들을 묶어보세요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사람들의 아이디어를 모두 한데 모아 섞어보세요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사람들의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독창적인 생각으로부터 가능한 최고의 아이디어를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만들어내는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것을 목표로 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모든 사람들의 생각을 나누고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,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 들어볼 수 있도록 격려하세요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 </a:t>
            </a:r>
            <a:endParaRPr lang="en-US" altLang="ko-KR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이로써 아이디어 뒤에 가려진 사람들의 의도를 이해할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88" name="Subtitle 2"/>
          <p:cNvSpPr txBox="1">
            <a:spLocks/>
          </p:cNvSpPr>
          <p:nvPr/>
        </p:nvSpPr>
        <p:spPr>
          <a:xfrm>
            <a:off x="5440819" y="575657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이 단계의 수행을 위한 자세 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0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412887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44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90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14" y="5125920"/>
            <a:ext cx="2574143" cy="1039766"/>
          </a:xfrm>
          <a:prstGeom prst="rect">
            <a:avLst/>
          </a:prstGeom>
        </p:spPr>
      </p:pic>
      <p:sp>
        <p:nvSpPr>
          <p:cNvPr id="93" name="Rectangle 10"/>
          <p:cNvSpPr/>
          <p:nvPr/>
        </p:nvSpPr>
        <p:spPr>
          <a:xfrm>
            <a:off x="1684106" y="2277304"/>
            <a:ext cx="891301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4" name="Rectangle 10"/>
          <p:cNvSpPr/>
          <p:nvPr/>
        </p:nvSpPr>
        <p:spPr>
          <a:xfrm>
            <a:off x="2699228" y="2277304"/>
            <a:ext cx="891301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5" name="Rectangle 10"/>
          <p:cNvSpPr/>
          <p:nvPr/>
        </p:nvSpPr>
        <p:spPr>
          <a:xfrm>
            <a:off x="3714350" y="2277304"/>
            <a:ext cx="891301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96" name="Straight Arrow Connector 40"/>
          <p:cNvCxnSpPr/>
          <p:nvPr/>
        </p:nvCxnSpPr>
        <p:spPr>
          <a:xfrm>
            <a:off x="2274190" y="2473020"/>
            <a:ext cx="427005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40"/>
          <p:cNvCxnSpPr/>
          <p:nvPr/>
        </p:nvCxnSpPr>
        <p:spPr>
          <a:xfrm>
            <a:off x="3282302" y="2473020"/>
            <a:ext cx="427005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Subtitle 2"/>
          <p:cNvSpPr txBox="1">
            <a:spLocks/>
          </p:cNvSpPr>
          <p:nvPr/>
        </p:nvSpPr>
        <p:spPr>
          <a:xfrm>
            <a:off x="1674450" y="2337873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err="1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컨셉</a:t>
            </a: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 스케치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60" name="Subtitle 2"/>
          <p:cNvSpPr txBox="1">
            <a:spLocks/>
          </p:cNvSpPr>
          <p:nvPr/>
        </p:nvSpPr>
        <p:spPr>
          <a:xfrm>
            <a:off x="2700271" y="2337873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err="1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컨셉</a:t>
            </a: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 시나리오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92" name="Subtitle 2"/>
          <p:cNvSpPr txBox="1">
            <a:spLocks/>
          </p:cNvSpPr>
          <p:nvPr/>
        </p:nvSpPr>
        <p:spPr>
          <a:xfrm>
            <a:off x="3708053" y="2337873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서비스 </a:t>
            </a:r>
            <a:r>
              <a:rPr lang="ko-KR" altLang="en-US" sz="900" dirty="0" err="1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플로우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98" name="Rectangle 53"/>
          <p:cNvSpPr/>
          <p:nvPr/>
        </p:nvSpPr>
        <p:spPr>
          <a:xfrm>
            <a:off x="1842142" y="2860975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9" name="Subtitle 2"/>
          <p:cNvSpPr txBox="1">
            <a:spLocks/>
          </p:cNvSpPr>
          <p:nvPr/>
        </p:nvSpPr>
        <p:spPr>
          <a:xfrm>
            <a:off x="1893620" y="2916673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100" name="Rectangle 53"/>
          <p:cNvSpPr/>
          <p:nvPr/>
        </p:nvSpPr>
        <p:spPr>
          <a:xfrm>
            <a:off x="2850254" y="2860975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01" name="Subtitle 2"/>
          <p:cNvSpPr txBox="1">
            <a:spLocks/>
          </p:cNvSpPr>
          <p:nvPr/>
        </p:nvSpPr>
        <p:spPr>
          <a:xfrm>
            <a:off x="2901732" y="2916673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cxnSp>
        <p:nvCxnSpPr>
          <p:cNvPr id="102" name="Straight Connector 50"/>
          <p:cNvCxnSpPr/>
          <p:nvPr/>
        </p:nvCxnSpPr>
        <p:spPr>
          <a:xfrm flipV="1">
            <a:off x="1194070" y="2668736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50"/>
          <p:cNvCxnSpPr/>
          <p:nvPr/>
        </p:nvCxnSpPr>
        <p:spPr>
          <a:xfrm flipV="1">
            <a:off x="2274190" y="2668736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발전하기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40469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3.1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브레인스토밍이란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4483553"/>
            <a:ext cx="3730429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브레인스토밍은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여러 가지  제약에서 벗어나 자유롭게 생각을 확장할 수 있도록 도와주는 방법론으로 서비스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구체화하기 위한 아이디어를 도출하고 영감을 얻는 것에  유용합니다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4" name="Rectangle 67"/>
          <p:cNvSpPr/>
          <p:nvPr/>
        </p:nvSpPr>
        <p:spPr>
          <a:xfrm>
            <a:off x="4982512" y="0"/>
            <a:ext cx="4923488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5" name="Rectangle 69"/>
          <p:cNvSpPr/>
          <p:nvPr/>
        </p:nvSpPr>
        <p:spPr>
          <a:xfrm>
            <a:off x="5309713" y="381647"/>
            <a:ext cx="4256400" cy="5871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6" name="직사각형 15"/>
          <p:cNvSpPr/>
          <p:nvPr/>
        </p:nvSpPr>
        <p:spPr>
          <a:xfrm>
            <a:off x="5440958" y="1096481"/>
            <a:ext cx="39156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①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 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판단은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뒤로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미뤄라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</a:t>
            </a:r>
          </a:p>
          <a:p>
            <a:pPr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브레인스토밍을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실행하는 동안에는 나쁜 아이디어란 없습니다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팀원들과 합의하에 평가단계로 들어가기 전까지는 아이디어를 평가하지 마세요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②  다듬어지지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않은 아이디어를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장려하라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 </a:t>
            </a: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때때로 다듬어지지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않은 아이디어가 혁신을 만들어 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나중에 아이디어를 현실적으로 검토하는 것은 어렵지 않습니다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③  다른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사람의 아이디어를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발전시켜라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</a:t>
            </a:r>
            <a:endParaRPr lang="ko-KR" altLang="en-US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‘ 그러나’ 대신에 ‘그리고’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를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염두에 둡니다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만약 다른 사람의 아이디어가 마땅치 않다면 그것을 발전시켜 더 좋게 만드는 것에 도전해 보도록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endParaRPr lang="en-US" altLang="ko-KR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④  주제에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계속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집중하라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</a:t>
            </a:r>
            <a:endParaRPr lang="ko-KR" altLang="en-US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사람이 이 원칙을 지키면 더 좋은 결과를 얻을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④  시각적으로 표현하라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</a:t>
            </a:r>
            <a:endParaRPr lang="ko-KR" altLang="en-US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좌뇌와 우뇌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논리와 창조적인 측면을 같이 사용하도록 노력해봅니다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⑤  한번에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하나씩 의견을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나눠라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</a:t>
            </a:r>
            <a:endParaRPr lang="ko-KR" altLang="en-US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아이디어를 경청한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후에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발전시킬 수 있도록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defTabSz="651208">
              <a:lnSpc>
                <a:spcPct val="120000"/>
              </a:lnSpc>
              <a:spcBef>
                <a:spcPct val="20000"/>
              </a:spcBef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⑥  되도록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많은 의견을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공유하라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!</a:t>
            </a:r>
            <a:endParaRPr lang="ko-KR" altLang="en-US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아이디어의 개수에 대한 목표를 크게 잡고 목표를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넘을 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있도록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아무도 아이디어에 대해 판단하지 않으므로 장황하게 설명할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필요가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없습니다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빠르게 아이디어를 공유하도록 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440819" y="575657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err="1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브레인스토밍을</a:t>
            </a:r>
            <a:r>
              <a:rPr lang="ko-KR" altLang="en-US" sz="10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 위한  </a:t>
            </a:r>
            <a:r>
              <a:rPr lang="en-US" altLang="ko-KR" sz="1000" u="sng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7</a:t>
            </a:r>
            <a:r>
              <a:rPr lang="ko-KR" altLang="en-US" sz="1000" u="sng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가지 규칙</a:t>
            </a:r>
            <a:endParaRPr lang="ko-KR" altLang="en-US" sz="1000" u="sng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12887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45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04" y="1300348"/>
            <a:ext cx="39878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8911" y="1163028"/>
            <a:ext cx="3453621" cy="161909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50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5448959" y="87714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4854" y="1408409"/>
            <a:ext cx="3771866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기회 문장을 준비합니다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서비스목표 수립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단계에서 작성한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3-5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개의 “어떻게 하면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OOO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수 있을까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라는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기회문장을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준비합니다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각각의 문장을 별도의 벽이나 보드에 붙입니다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모두에게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포스트잇과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마커를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나누어 줍니다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48193" y="1318532"/>
            <a:ext cx="4055074" cy="1016383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73032" y="233491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84856" y="2667142"/>
            <a:ext cx="3918412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사람들에게 구체적인 아이디어를 제안하도록 요청합니다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포스트잇에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하나의 아이디어를 쓰게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굵은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펜이 아님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를 사용하여 모든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사람들이 아이디어가 무엇인지 볼 수 있도록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이때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7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가지 규칙을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따르도록 하여 참가자들을 보호합니다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484855" y="5334721"/>
            <a:ext cx="3771865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새로운 기회 영역을 전환합니다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아이디어가 정말 나오지 않으면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다음  기회문장으로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전환합니다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기회문장당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15~30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정도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진행합니다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 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84143" y="3974904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0036" y="4324969"/>
            <a:ext cx="377337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회의 중 나오는 아이디어를 시각화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해주세요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참가자들이 낸 아이디어들을 간단하게라도 시각화 할 수 있도록 유도하고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시각화함으로써 아이디어가 더 구체적으로 공유되어 새로운 해결책을 찾아내도록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4855" y="3883164"/>
            <a:ext cx="3771865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아이디어 도출 속도를 조율합니다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아이디어가 나오는 속도가 느려지면 사람들에게 워밍업 하는 동안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아이디어에 대한 장애 요소를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포스트잇에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써서 붙이도록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단계에서 작성된 이야기를 공유하며 생각을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촉진시킵니다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:“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어떤 아이디어가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OO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약물 치료를 계속 받도록 결심하게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 수 있을까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?”)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 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48193" y="2584420"/>
            <a:ext cx="4055074" cy="1010520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373032" y="358896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348193" y="3809894"/>
            <a:ext cx="4055074" cy="122520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373032" y="5040523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348193" y="5261452"/>
            <a:ext cx="4055074" cy="831844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30" y="3984429"/>
            <a:ext cx="154764" cy="207196"/>
          </a:xfrm>
          <a:prstGeom prst="rect">
            <a:avLst/>
          </a:prstGeom>
        </p:spPr>
      </p:pic>
      <p:sp>
        <p:nvSpPr>
          <p:cNvPr id="21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3.1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4" name="Rectangle 94"/>
          <p:cNvSpPr/>
          <p:nvPr/>
        </p:nvSpPr>
        <p:spPr>
          <a:xfrm>
            <a:off x="620036" y="5335736"/>
            <a:ext cx="3839957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번뜩이는 아이디어는 대부분 어리석고 불가능해 보이는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100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개 이상의 아이디어들을 기반으로 만들어집니다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효과적인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위해서는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비현실적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아이디어라도 많은 양의 아이디어를 떠올리는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연습과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마음의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준비가 필요합니다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81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47" y="4041617"/>
            <a:ext cx="3192278" cy="2256799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컨셉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 스케치란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9599" y="2197244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2524647"/>
            <a:ext cx="3963089" cy="148982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5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</a:t>
            </a:r>
          </a:p>
          <a:p>
            <a:pPr indent="-194964">
              <a:lnSpc>
                <a:spcPct val="140000"/>
              </a:lnSpc>
            </a:pPr>
            <a:endParaRPr lang="en-US" altLang="ko-KR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외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참가자들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5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스케치  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09659" y="1134192"/>
            <a:ext cx="3962341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스케치는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 발상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협력 촉진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의사소통을 원활하게 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특히 창의성을 촉진할 수 있는 효과적인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시각화함으로써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그룹 내에서 서로의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생각을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쉽고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빨리 이해할 수 있기 때문에 모든 참가자들이 그들의 아이디어를 시각적으로 만들 수 있도록 격려가 필요합니다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492346" y="2524647"/>
            <a:ext cx="2079654" cy="8619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그림과 글을 쓸 수 있는 각종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도구들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화이트보드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유리 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칠판 등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스케치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도구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매직 등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voting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스티커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3.2 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 스케치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2" name="Rectangle 32"/>
          <p:cNvSpPr/>
          <p:nvPr/>
        </p:nvSpPr>
        <p:spPr>
          <a:xfrm>
            <a:off x="5484854" y="1408409"/>
            <a:ext cx="3771866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아이디어 </a:t>
            </a:r>
            <a:r>
              <a:rPr lang="ko-KR" altLang="en-US" sz="9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정의하세요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브레인스토밍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단계에서 도출된 아이디어를 유사한 내용끼리 그룹으로 정리한 후  그룹별 아이디어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정의합니다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3" name="Rectangle 33"/>
          <p:cNvSpPr/>
          <p:nvPr/>
        </p:nvSpPr>
        <p:spPr>
          <a:xfrm>
            <a:off x="5348193" y="1318532"/>
            <a:ext cx="4055074" cy="814323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4"/>
          <p:cNvCxnSpPr/>
          <p:nvPr/>
        </p:nvCxnSpPr>
        <p:spPr>
          <a:xfrm>
            <a:off x="7373032" y="2133778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43"/>
          <p:cNvSpPr/>
          <p:nvPr/>
        </p:nvSpPr>
        <p:spPr>
          <a:xfrm>
            <a:off x="5484856" y="3251076"/>
            <a:ext cx="3862793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스케치를 진행하세요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10~15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동안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1~3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순위 아이디어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가능한 자세하게 그림으로 그려봅니다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아이디어를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전달하는데 도움이 되는 내용은 페이지의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오른쪽 영역에 글로 작성하거나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포스트잇에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정리하여 함께 붙이도록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6" name="Rectangle 45"/>
          <p:cNvSpPr/>
          <p:nvPr/>
        </p:nvSpPr>
        <p:spPr>
          <a:xfrm>
            <a:off x="5484855" y="4438373"/>
            <a:ext cx="3862794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다른 사람들의 의견을 듣고 최종 정리하세요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스케치를 보드에 최종적으로 정리하고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구성 내용을 조정하여 팀 구성원 간에 다시 공유합니다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이해관계자들이나 다른 팀원들과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공유하고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의견을 받아 빠진 부분은 없는지 확인합니다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 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7" name="Rectangle 27"/>
          <p:cNvSpPr/>
          <p:nvPr/>
        </p:nvSpPr>
        <p:spPr>
          <a:xfrm>
            <a:off x="5484855" y="2401686"/>
            <a:ext cx="3918412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여러 아이디어 </a:t>
            </a:r>
            <a:r>
              <a:rPr lang="ko-KR" altLang="en-US" sz="9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중 </a:t>
            </a:r>
            <a:r>
              <a:rPr lang="ko-KR" altLang="en-US" sz="9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주요안을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선정합니다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팀원들과 투표 및 토론을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거쳐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아이디어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컨셉의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중요순위를 결정합니다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38" name="Rectangle 29"/>
          <p:cNvSpPr/>
          <p:nvPr/>
        </p:nvSpPr>
        <p:spPr>
          <a:xfrm>
            <a:off x="5348193" y="2354398"/>
            <a:ext cx="4055074" cy="642554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5"/>
          <p:cNvCxnSpPr/>
          <p:nvPr/>
        </p:nvCxnSpPr>
        <p:spPr>
          <a:xfrm>
            <a:off x="7373032" y="299281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7"/>
          <p:cNvSpPr/>
          <p:nvPr/>
        </p:nvSpPr>
        <p:spPr>
          <a:xfrm>
            <a:off x="5348193" y="3212976"/>
            <a:ext cx="4055074" cy="936104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373032" y="4144175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5348193" y="4365104"/>
            <a:ext cx="4055074" cy="102052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5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5440958" y="2606055"/>
            <a:ext cx="3760514" cy="6740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정책수요자가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가상으로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이용하는 상황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사건 등을 이야기로 서술하기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때문에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그들을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생생하게 느끼게 하고 그들의 요구와 처한 상황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목적을 구체적으로 이해할 수 있는 장점이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3.3 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 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시나리오란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4295728"/>
            <a:ext cx="3730429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영화 시나리오와 같이 서비스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설명하기 위해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상세한 정보가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담겨진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이야기 형식의 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가설입니다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시나리오를 작성해봄으로써 정책수요자가 어떤 상황에서 공공정책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경험하게 될지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문제점이 발생할 수 있는지 미리 살펴볼 수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있습니다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4498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5440291" y="4951086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4" name="Rectangle 50"/>
          <p:cNvSpPr/>
          <p:nvPr/>
        </p:nvSpPr>
        <p:spPr>
          <a:xfrm>
            <a:off x="5476184" y="5177326"/>
            <a:ext cx="3773371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시나리오는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역할도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가능해요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디자인 프로세스의 어떤 단계에서도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사용할 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있어요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특히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간단한 방식의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프로토타입과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같은 역할을 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5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89" y="4960611"/>
            <a:ext cx="154764" cy="207196"/>
          </a:xfrm>
          <a:prstGeom prst="rect">
            <a:avLst/>
          </a:prstGeom>
        </p:spPr>
      </p:pic>
      <p:grpSp>
        <p:nvGrpSpPr>
          <p:cNvPr id="28" name="그룹 27"/>
          <p:cNvGrpSpPr/>
          <p:nvPr/>
        </p:nvGrpSpPr>
        <p:grpSpPr>
          <a:xfrm>
            <a:off x="5494292" y="1646251"/>
            <a:ext cx="3550682" cy="760981"/>
            <a:chOff x="5496077" y="4610600"/>
            <a:chExt cx="3938528" cy="844103"/>
          </a:xfrm>
        </p:grpSpPr>
        <p:cxnSp>
          <p:nvCxnSpPr>
            <p:cNvPr id="29" name="Straight Connector 22"/>
            <p:cNvCxnSpPr/>
            <p:nvPr/>
          </p:nvCxnSpPr>
          <p:spPr>
            <a:xfrm flipV="1">
              <a:off x="6197372" y="5032651"/>
              <a:ext cx="3160155" cy="22019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16"/>
            <p:cNvSpPr/>
            <p:nvPr/>
          </p:nvSpPr>
          <p:spPr>
            <a:xfrm flipV="1">
              <a:off x="5552205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Subtitle 2"/>
            <p:cNvSpPr txBox="1">
              <a:spLocks/>
            </p:cNvSpPr>
            <p:nvPr/>
          </p:nvSpPr>
          <p:spPr>
            <a:xfrm>
              <a:off x="5496077" y="4840249"/>
              <a:ext cx="1007817" cy="417325"/>
            </a:xfrm>
            <a:prstGeom prst="rect">
              <a:avLst/>
            </a:prstGeom>
          </p:spPr>
          <p:txBody>
            <a:bodyPr vert="horz" lIns="95780" tIns="47890" rIns="95780" bIns="47890" rtlCol="0">
              <a:no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새로운 서비스 구성 내용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32" name="Oval 18"/>
            <p:cNvSpPr/>
            <p:nvPr/>
          </p:nvSpPr>
          <p:spPr>
            <a:xfrm flipV="1">
              <a:off x="6543762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Subtitle 2"/>
            <p:cNvSpPr txBox="1">
              <a:spLocks/>
            </p:cNvSpPr>
            <p:nvPr/>
          </p:nvSpPr>
          <p:spPr>
            <a:xfrm>
              <a:off x="6514256" y="4840249"/>
              <a:ext cx="924829" cy="579766"/>
            </a:xfrm>
            <a:prstGeom prst="rect">
              <a:avLst/>
            </a:prstGeom>
          </p:spPr>
          <p:txBody>
            <a:bodyPr vert="horz" lIns="95780" tIns="47890" rIns="95780" bIns="47890" rtlCol="0">
              <a:no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주요 서비스 이용자 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34" name="Oval 20"/>
            <p:cNvSpPr/>
            <p:nvPr/>
          </p:nvSpPr>
          <p:spPr>
            <a:xfrm flipV="1">
              <a:off x="7535319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Subtitle 2"/>
            <p:cNvSpPr txBox="1">
              <a:spLocks/>
            </p:cNvSpPr>
            <p:nvPr/>
          </p:nvSpPr>
          <p:spPr>
            <a:xfrm>
              <a:off x="7493875" y="4840249"/>
              <a:ext cx="944637" cy="330111"/>
            </a:xfrm>
            <a:prstGeom prst="rect">
              <a:avLst/>
            </a:prstGeom>
          </p:spPr>
          <p:txBody>
            <a:bodyPr vert="horz" lIns="95780" tIns="47890" rIns="95780" bIns="47890" rtlCol="0">
              <a:no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서비스</a:t>
              </a:r>
              <a:r>
                <a:rPr lang="en-US" altLang="ko-KR" sz="900" dirty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 </a:t>
              </a:r>
              <a:r>
                <a:rPr lang="en-US" altLang="ko-KR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 </a:t>
              </a: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이용</a:t>
              </a:r>
              <a:endParaRPr lang="en-US" altLang="ko-KR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  <a:p>
              <a:pPr marL="0" indent="0" algn="ctr"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경험</a:t>
              </a:r>
              <a:r>
                <a:rPr lang="en-US" altLang="ko-KR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·</a:t>
              </a: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절차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41" name="Oval 20"/>
            <p:cNvSpPr/>
            <p:nvPr/>
          </p:nvSpPr>
          <p:spPr>
            <a:xfrm flipV="1">
              <a:off x="8526876" y="4610600"/>
              <a:ext cx="866936" cy="844103"/>
            </a:xfrm>
            <a:prstGeom prst="ellipse">
              <a:avLst/>
            </a:prstGeom>
            <a:solidFill>
              <a:srgbClr val="75C0A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Subtitle 2"/>
            <p:cNvSpPr txBox="1">
              <a:spLocks/>
            </p:cNvSpPr>
            <p:nvPr/>
          </p:nvSpPr>
          <p:spPr>
            <a:xfrm>
              <a:off x="8541390" y="4823345"/>
              <a:ext cx="847126" cy="417325"/>
            </a:xfrm>
            <a:prstGeom prst="rect">
              <a:avLst/>
            </a:prstGeom>
          </p:spPr>
          <p:txBody>
            <a:bodyPr vert="horz" lIns="95780" tIns="47890" rIns="95780" bIns="47890" rtlCol="0">
              <a:no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buNone/>
              </a:pP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  <p:sp>
          <p:nvSpPr>
            <p:cNvPr id="36" name="Subtitle 2"/>
            <p:cNvSpPr txBox="1">
              <a:spLocks/>
            </p:cNvSpPr>
            <p:nvPr/>
          </p:nvSpPr>
          <p:spPr>
            <a:xfrm>
              <a:off x="8489968" y="4840249"/>
              <a:ext cx="944637" cy="330111"/>
            </a:xfrm>
            <a:prstGeom prst="rect">
              <a:avLst/>
            </a:prstGeom>
          </p:spPr>
          <p:txBody>
            <a:bodyPr vert="horz" lIns="95780" tIns="47890" rIns="95780" bIns="47890" rtlCol="0">
              <a:no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제공 혜택 </a:t>
              </a:r>
              <a:endParaRPr lang="en-US" altLang="ko-KR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  <a:p>
              <a:pPr marL="0" indent="0" algn="ctr">
                <a:buNone/>
              </a:pPr>
              <a:r>
                <a:rPr lang="ko-KR" altLang="en-US" sz="900" dirty="0" smtClean="0">
                  <a:solidFill>
                    <a:schemeClr val="bg1"/>
                  </a:solidFill>
                  <a:latin typeface="나눔바른고딕OTF"/>
                  <a:ea typeface="나눔바른고딕OTF"/>
                  <a:cs typeface="나눔바른고딕OTF"/>
                </a:rPr>
                <a:t>및  가치</a:t>
              </a:r>
              <a:endPara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16" y="1490070"/>
            <a:ext cx="4252984" cy="24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6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3" y="3933056"/>
            <a:ext cx="3367212" cy="238047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</p:pic>
      <p:sp>
        <p:nvSpPr>
          <p:cNvPr id="32" name="Subtitle 2"/>
          <p:cNvSpPr txBox="1">
            <a:spLocks/>
          </p:cNvSpPr>
          <p:nvPr/>
        </p:nvSpPr>
        <p:spPr>
          <a:xfrm>
            <a:off x="5448959" y="87714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5348193" y="1438406"/>
            <a:ext cx="4055075" cy="3154700"/>
            <a:chOff x="5348193" y="2420887"/>
            <a:chExt cx="4055075" cy="3154700"/>
          </a:xfrm>
        </p:grpSpPr>
        <p:sp>
          <p:nvSpPr>
            <p:cNvPr id="44" name="Rectangle 43"/>
            <p:cNvSpPr/>
            <p:nvPr/>
          </p:nvSpPr>
          <p:spPr>
            <a:xfrm>
              <a:off x="5484856" y="2537169"/>
              <a:ext cx="3918412" cy="1856083"/>
            </a:xfrm>
            <a:prstGeom prst="rect">
              <a:avLst/>
            </a:prstGeom>
          </p:spPr>
          <p:txBody>
            <a:bodyPr wrap="square" lIns="67245" tIns="33622" rIns="67245" bIns="33622">
              <a:spAutoFit/>
            </a:bodyPr>
            <a:lstStyle/>
            <a:p>
              <a:pPr indent="-194964">
                <a:lnSpc>
                  <a:spcPct val="140000"/>
                </a:lnSpc>
              </a:pPr>
              <a:r>
                <a:rPr lang="en-US" altLang="ko-KR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Step 1. </a:t>
              </a:r>
              <a:r>
                <a:rPr lang="ko-KR" altLang="en-US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시나리오에 </a:t>
              </a:r>
              <a:r>
                <a:rPr lang="ko-KR" altLang="en-US" sz="900" dirty="0" err="1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퍼소나를</a:t>
              </a:r>
              <a:r>
                <a:rPr lang="ko-KR" altLang="en-US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넣어 구체적인 상황을 </a:t>
              </a: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구성해보세요</a:t>
              </a:r>
              <a:r>
                <a:rPr lang="en-US" altLang="ko-KR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  <a:endPara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40000"/>
                </a:lnSpc>
              </a:pP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현실적인 상황은 서비스에 대한 이해도를 높여줍니다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194964">
                <a:lnSpc>
                  <a:spcPct val="140000"/>
                </a:lnSpc>
              </a:pP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조금 더 현실적인 상황을 만들기 위해서는 시나리오에 </a:t>
              </a:r>
              <a:r>
                <a:rPr lang="ko-KR" altLang="en-US" sz="9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퍼소나를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포함해 명확하게 정의된 캐릭터를 중심으로 특정한 문제상황을 만듭니다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 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이런 상황은 시나리오의 목적에 맞게 신중하게 구성합니다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194964">
                <a:lnSpc>
                  <a:spcPct val="140000"/>
                </a:lnSpc>
              </a:pPr>
              <a:endParaRPr lang="en-US" altLang="ko-KR" sz="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40000"/>
                </a:lnSpc>
              </a:pP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   •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누구를 주인공으로 삼을 것인가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?</a:t>
              </a:r>
            </a:p>
            <a:p>
              <a:pPr indent="-194964">
                <a:lnSpc>
                  <a:spcPct val="140000"/>
                </a:lnSpc>
              </a:pP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 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•  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주인공이 처한 구체적인 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(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문제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)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상황은 무엇인가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?</a:t>
              </a:r>
              <a:endPara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40000"/>
                </a:lnSpc>
              </a:pP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   •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어떤 구체적인 서비스 목표가 </a:t>
              </a:r>
              <a:r>
                <a:rPr lang="ko-KR" alt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컨셉에서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실현되고 있는가</a:t>
              </a: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?</a:t>
              </a:r>
            </a:p>
            <a:p>
              <a:pPr indent="-194964">
                <a:lnSpc>
                  <a:spcPct val="140000"/>
                </a:lnSpc>
              </a:pP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고딕"/>
                  <a:ea typeface="나눔고딕"/>
                  <a:cs typeface="나눔바른고딕OTF Light"/>
                </a:rPr>
                <a:t>   •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어떤 단계를 거쳐서 서비스가 진행되는가</a:t>
              </a: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?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84855" y="4795380"/>
              <a:ext cx="3918412" cy="649598"/>
            </a:xfrm>
            <a:prstGeom prst="rect">
              <a:avLst/>
            </a:prstGeom>
          </p:spPr>
          <p:txBody>
            <a:bodyPr wrap="square" lIns="67245" tIns="33622" rIns="67245" bIns="33622">
              <a:spAutoFit/>
            </a:bodyPr>
            <a:lstStyle/>
            <a:p>
              <a:pPr indent="-194964">
                <a:lnSpc>
                  <a:spcPct val="140000"/>
                </a:lnSpc>
              </a:pPr>
              <a:r>
                <a:rPr lang="en-US" altLang="ko-KR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Step 2. </a:t>
              </a:r>
              <a:r>
                <a:rPr lang="ko-KR" altLang="en-US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 </a:t>
              </a: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시나리오의 시각화 방법에 대해 논의해보세요</a:t>
              </a:r>
              <a:r>
                <a:rPr lang="en-US" altLang="ko-KR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 </a:t>
              </a:r>
            </a:p>
            <a:p>
              <a:pPr indent="-194964">
                <a:lnSpc>
                  <a:spcPct val="140000"/>
                </a:lnSpc>
              </a:pP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작성된 서비스 시나리오를 다른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사람에게 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효과적으로 설명할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수 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있는 방법에 대해 의논합니다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 </a:t>
              </a:r>
              <a:endPara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48193" y="2420887"/>
              <a:ext cx="4055074" cy="2051720"/>
            </a:xfrm>
            <a:prstGeom prst="rect">
              <a:avLst/>
            </a:prstGeom>
            <a:noFill/>
            <a:ln w="6350">
              <a:solidFill>
                <a:srgbClr val="75C0A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7373032" y="4472607"/>
              <a:ext cx="0" cy="220929"/>
            </a:xfrm>
            <a:prstGeom prst="straightConnector1">
              <a:avLst/>
            </a:prstGeom>
            <a:ln w="6350">
              <a:solidFill>
                <a:srgbClr val="75C0A7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5348193" y="4693535"/>
              <a:ext cx="4055074" cy="882052"/>
            </a:xfrm>
            <a:prstGeom prst="rect">
              <a:avLst/>
            </a:prstGeom>
            <a:noFill/>
            <a:ln w="6350">
              <a:solidFill>
                <a:srgbClr val="75C0A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3.3 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 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3" name="Rectangle 12"/>
          <p:cNvSpPr/>
          <p:nvPr/>
        </p:nvSpPr>
        <p:spPr>
          <a:xfrm>
            <a:off x="604266" y="1438406"/>
            <a:ext cx="3453621" cy="258859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개별활동에 따라 다름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23784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448960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이해하기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 rot="16200000">
            <a:off x="8462729" y="998725"/>
            <a:ext cx="1862167" cy="5280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Understanding</a:t>
            </a:r>
            <a:endParaRPr lang="en-US" sz="18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4854" y="898686"/>
            <a:ext cx="3617455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이해하기란 대상 서비스의 외부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내부 환경에 대한 전반적인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이해를 통해서 조사 목표와 계획을 수립하는 단계입니다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2219865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이해하기란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2446219"/>
            <a:ext cx="3617455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이해하기란 본격적인 조사를 시작하기 전에 대상 서비스와 관련된 외부 상황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트렌드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정책환경 변화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으로부터 서비스의 내부 상황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협업 구조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시스템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이르기까지 대상 서비스에 대한 탐험대원들의 이해도를 높이고 조사의 방향을 정하는 단계를 말합니다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48001" y="185231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이해하기의 개요</a:t>
            </a:r>
            <a:endParaRPr 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448960" y="3430569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이해하기의 목적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84854" y="3656922"/>
            <a:ext cx="3617455" cy="25256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넓은 주제 범위 안에서 어떤 문제에 집중할 것인지에 대한 조사목표 설정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448960" y="4158810"/>
            <a:ext cx="166632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이해하기의 구성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4854" y="4385163"/>
            <a:ext cx="3617455" cy="1609861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OT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첫모임으로 활동내용 안내 및 현 상태 이해를 통한 방향 설정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데스크리서치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미디어와 문헌 등을 통한 자료조사 및 대상 서비스에 대한 전반적인 이해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조사목표 설정 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데스크리서치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결과를 중심으로 조사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목표 설정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5" y="165583"/>
            <a:ext cx="4390780" cy="652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4816554" y="3317415"/>
            <a:ext cx="3997147" cy="1963881"/>
          </a:xfrm>
          <a:prstGeom prst="roundRect">
            <a:avLst>
              <a:gd name="adj" fmla="val 50000"/>
            </a:avLst>
          </a:prstGeom>
          <a:noFill/>
          <a:ln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4431302" y="3193428"/>
            <a:ext cx="1524436" cy="2479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5440958" y="1412776"/>
            <a:ext cx="3915640" cy="8679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서비스의 장기적인 성공은 시간이 지나도 지속될 수 있는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운영모델을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디자인하는 것이 중요합니다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플로우를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작성할 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수요자에게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제공되는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고객가치가 어떻게 전달이 되는지 그 흐름을 한눈에 보이도록 작성하는 것이 중요합니다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3.4 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플로우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플로우란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4498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4223783"/>
            <a:ext cx="3730429" cy="102354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플로우는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서비스가 실제로 구현되기 위한 서비스 흐름에 대한 개념을 정리하기 위한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조사된 데이터를 기반으로 서비스 시스템을 시각화하고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이해관계자들의 역할을 명시합니다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여기에 더해서 서비스의 핵심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보조 기능도 표현함으로써 참여자들이 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이해하도록 돕는 것을 목표로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0" name="Oval 16"/>
          <p:cNvSpPr/>
          <p:nvPr/>
        </p:nvSpPr>
        <p:spPr>
          <a:xfrm flipV="1">
            <a:off x="5600414" y="2891901"/>
            <a:ext cx="971001" cy="94542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507542" y="3187851"/>
            <a:ext cx="1148313" cy="467420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서비스 내 시스템 간</a:t>
            </a:r>
            <a:endParaRPr lang="en-US" altLang="ko-KR" sz="900" dirty="0" smtClean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영역 구분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2" name="Oval 18"/>
          <p:cNvSpPr/>
          <p:nvPr/>
        </p:nvSpPr>
        <p:spPr>
          <a:xfrm flipV="1">
            <a:off x="7051219" y="2891901"/>
            <a:ext cx="971001" cy="94542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999152" y="3178312"/>
            <a:ext cx="1035845" cy="649360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이해관계자 간의 우선순위 구분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4" name="Oval 20"/>
          <p:cNvSpPr/>
          <p:nvPr/>
        </p:nvSpPr>
        <p:spPr>
          <a:xfrm flipV="1">
            <a:off x="8326639" y="3790129"/>
            <a:ext cx="971001" cy="94542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8339294" y="4095443"/>
            <a:ext cx="948814" cy="369737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환경</a:t>
            </a:r>
            <a:r>
              <a:rPr lang="en-US" altLang="ko-KR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, </a:t>
            </a: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정보</a:t>
            </a:r>
            <a:r>
              <a:rPr lang="en-US" altLang="ko-KR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, </a:t>
            </a: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금융 흐름 분석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41" name="Oval 20"/>
          <p:cNvSpPr/>
          <p:nvPr/>
        </p:nvSpPr>
        <p:spPr>
          <a:xfrm flipV="1">
            <a:off x="7051219" y="4774616"/>
            <a:ext cx="971001" cy="94542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7081428" y="5060880"/>
            <a:ext cx="948814" cy="467420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서비스 핵심 기능 표현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38" name="Oval 20"/>
          <p:cNvSpPr/>
          <p:nvPr/>
        </p:nvSpPr>
        <p:spPr>
          <a:xfrm flipV="1">
            <a:off x="5600414" y="4796406"/>
            <a:ext cx="971001" cy="945428"/>
          </a:xfrm>
          <a:prstGeom prst="ellipse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630431" y="5088750"/>
            <a:ext cx="948814" cy="467420"/>
          </a:xfrm>
          <a:prstGeom prst="rect">
            <a:avLst/>
          </a:prstGeom>
        </p:spPr>
        <p:txBody>
          <a:bodyPr vert="horz" lIns="95780" tIns="47890" rIns="95780" bIns="47890" rtlCol="0">
            <a:no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서비스 보조</a:t>
            </a:r>
            <a:endParaRPr lang="en-US" altLang="ko-KR" sz="900" dirty="0" smtClean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기능 표현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874727" y="3864543"/>
            <a:ext cx="1018851" cy="113578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갈매기형 수장 16"/>
          <p:cNvSpPr/>
          <p:nvPr/>
        </p:nvSpPr>
        <p:spPr>
          <a:xfrm>
            <a:off x="6753200" y="3246120"/>
            <a:ext cx="147654" cy="147654"/>
          </a:xfrm>
          <a:prstGeom prst="chevron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6" name="갈매기형 수장 45"/>
          <p:cNvSpPr/>
          <p:nvPr/>
        </p:nvSpPr>
        <p:spPr>
          <a:xfrm rot="10800000">
            <a:off x="6753200" y="5213196"/>
            <a:ext cx="147654" cy="147654"/>
          </a:xfrm>
          <a:prstGeom prst="chevron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갈매기형 수장 47"/>
          <p:cNvSpPr/>
          <p:nvPr/>
        </p:nvSpPr>
        <p:spPr>
          <a:xfrm rot="8251903">
            <a:off x="8366641" y="4994195"/>
            <a:ext cx="147654" cy="147654"/>
          </a:xfrm>
          <a:prstGeom prst="chevron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9" name="갈매기형 수장 48"/>
          <p:cNvSpPr/>
          <p:nvPr/>
        </p:nvSpPr>
        <p:spPr>
          <a:xfrm rot="2474965">
            <a:off x="8346304" y="3437164"/>
            <a:ext cx="147654" cy="147654"/>
          </a:xfrm>
          <a:prstGeom prst="chevron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6" y="1491720"/>
            <a:ext cx="4267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08911" y="1163028"/>
            <a:ext cx="3453621" cy="181299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80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정책가이드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 이상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5448959" y="746113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484854" y="2328641"/>
            <a:ext cx="3771866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고객가치를 적어보세요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정책수요자에게 고객가치가 제공되는 과정을 생각해보고 눈에 잘 보이도록 그려봅니다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48193" y="2238765"/>
            <a:ext cx="4055074" cy="85822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73032" y="3099109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84856" y="3482597"/>
            <a:ext cx="3918412" cy="1425195"/>
          </a:xfrm>
          <a:prstGeom prst="rect">
            <a:avLst/>
          </a:prstGeom>
          <a:solidFill>
            <a:schemeClr val="bg1"/>
          </a:solidFill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투입 자원 및 비용 대비 기대효과에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대해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비교해보세요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고객가치가 제공되는 전체적인 흐름을 파악한 뒤 이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를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위해 어느 정도의 비용과 자원이 투입되어야 하는지 파악합니다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때 누가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제품이나 서비스에 돈을 지불할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것인지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각각의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이해관계자들이 얼마를 어떻게 지불할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것인가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등을 함께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생각해봅니다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과정은 정책가이드의 도움을 받도록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4855" y="5174252"/>
            <a:ext cx="3918412" cy="10373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인센티브에 대해 생각해보세요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팀에게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솔루션의 영향을 받는 모든 이해관계자 또는 관련자들을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확인하고 이들이 서비스에 참여하거나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도움을 주면 어떤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인센티브를 줄 수 있는지 파악합니다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솔루션에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참여하는 데 의욕이 꺾인 그룹이 있는 경우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다음과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같이 질문합니다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“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그들의 참여를 권장하도록 우리가 어떻게 솔루션을 수정할 수 있을까요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?” 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48193" y="3317816"/>
            <a:ext cx="4055074" cy="153547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348193" y="5072407"/>
            <a:ext cx="4055074" cy="126365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3.4 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플로우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21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12" y="4662799"/>
            <a:ext cx="3506854" cy="1383847"/>
          </a:xfrm>
          <a:prstGeom prst="rect">
            <a:avLst/>
          </a:prstGeom>
        </p:spPr>
      </p:pic>
      <p:cxnSp>
        <p:nvCxnSpPr>
          <p:cNvPr id="19" name="Straight Arrow Connector 35"/>
          <p:cNvCxnSpPr/>
          <p:nvPr/>
        </p:nvCxnSpPr>
        <p:spPr>
          <a:xfrm>
            <a:off x="7385010" y="4851477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32"/>
          <p:cNvSpPr/>
          <p:nvPr/>
        </p:nvSpPr>
        <p:spPr>
          <a:xfrm>
            <a:off x="5481249" y="1243793"/>
            <a:ext cx="3771866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서비스에 관련된 모든 구성원을 파악해보세요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보드에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및 서비스 제공자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 등 서비스에 관련된 모든 참여 구성원들의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관계도를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그려봅니다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2" name="Rectangle 33"/>
          <p:cNvSpPr/>
          <p:nvPr/>
        </p:nvSpPr>
        <p:spPr>
          <a:xfrm>
            <a:off x="5344588" y="1153917"/>
            <a:ext cx="4055074" cy="85822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3" name="Straight Arrow Connector 34"/>
          <p:cNvCxnSpPr/>
          <p:nvPr/>
        </p:nvCxnSpPr>
        <p:spPr>
          <a:xfrm>
            <a:off x="7369427" y="2014261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1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448960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전</a:t>
            </a: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달</a:t>
            </a:r>
            <a:r>
              <a:rPr lang="ko-KR" altLang="en-US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하기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84854" y="898686"/>
            <a:ext cx="3617455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전달하기는 서비스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가장 효과적으로 설명할 수 있는 방법을 설명할 수 있는 방법을 결정하고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프리젠테이션을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수행하는 단계입니다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1991265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달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하기란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2217619"/>
            <a:ext cx="3617455" cy="69114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전달하기는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국민디자인단의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최종 결과물을 세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소개하여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정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책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수요자의 공감과 의견을 받아내고 최종적으로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의사결정자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정책입안자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에게 적용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및 개선하도록 설득하는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마지막 과정입니다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48001" y="162371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전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달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하기의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개요</a:t>
            </a:r>
            <a:endParaRPr 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5448960" y="3221019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달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하기의 목적 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4854" y="3447372"/>
            <a:ext cx="3685641" cy="6495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설명하기 위한 최선의 방법으로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프리젠테이션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주요 수요자에게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필요성에 대한 공감 및 의견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얻기</a:t>
            </a:r>
            <a:r>
              <a:rPr lang="ko-KR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의사결정자에게 서비스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적용 및 개선을 위한 설득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5448960" y="4225485"/>
            <a:ext cx="166632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전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달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하기의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구성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484854" y="4451838"/>
            <a:ext cx="3862795" cy="184069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만화 형식으로 사람들에게 새로운 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빠르고 쉽게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전달하기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아직 구현되지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않은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서비스를 정책수요자에게 시뮬레이션으로 경험 제공하기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5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정책수요자와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제공자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터치포인트 및 서비스 전달 과정을 상세하게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명시하고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시각화하기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5" y="165583"/>
            <a:ext cx="4390780" cy="6526834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 rot="16200000">
            <a:off x="8923157" y="629802"/>
            <a:ext cx="1022721" cy="52804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Deliver</a:t>
            </a:r>
            <a:endParaRPr lang="en-US" sz="18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</p:spTree>
    <p:extLst>
      <p:ext uri="{BB962C8B-B14F-4D97-AF65-F5344CB8AC3E}">
        <p14:creationId xmlns:p14="http://schemas.microsoft.com/office/powerpoint/2010/main" val="118548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982512" y="0"/>
            <a:ext cx="4923488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5309713" y="381647"/>
            <a:ext cx="4256400" cy="5871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73016" y="38164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권장 진행과정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8911" y="607887"/>
            <a:ext cx="3050996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전달하기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단계를 효과적으로 수행하기 위해서는 다음 표의 순서에 따라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진행해보세요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3498" y="1374567"/>
            <a:ext cx="1056515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40765" y="1430265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스토리보드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1803" y="1374567"/>
            <a:ext cx="1056515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059071" y="1430265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err="1" smtClean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프로토타입</a:t>
            </a: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13382" y="1374567"/>
            <a:ext cx="1056515" cy="391431"/>
          </a:xfrm>
          <a:prstGeom prst="rect">
            <a:avLst/>
          </a:prstGeom>
          <a:solidFill>
            <a:srgbClr val="C7F2D5"/>
          </a:solidFill>
          <a:ln>
            <a:solidFill>
              <a:srgbClr val="75C0A7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298162" y="1430265"/>
            <a:ext cx="1078774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서비스블루프린트</a:t>
            </a:r>
            <a:endParaRPr lang="ko-KR" altLang="en-US" sz="9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cxnSp>
        <p:nvCxnSpPr>
          <p:cNvPr id="41" name="Straight Arrow Connector 40"/>
          <p:cNvCxnSpPr>
            <a:stCxn id="11" idx="3"/>
          </p:cNvCxnSpPr>
          <p:nvPr/>
        </p:nvCxnSpPr>
        <p:spPr>
          <a:xfrm>
            <a:off x="1740013" y="157028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049200" y="157028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964822" y="1765999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276401" y="1765999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567175" y="1958238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2618653" y="2013936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874664" y="1958238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3926141" y="2013936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8911" y="2519525"/>
            <a:ext cx="3317230" cy="46954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예외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]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짧은 일정일 경우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서비스 블루프린트는 생략될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 방법론 수행 직후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바로 수행하는 것이 좋습니다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5440819" y="575657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이 단계의 수행을 위한 자세 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0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5440820" y="1272077"/>
            <a:ext cx="3059428" cy="65776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여러분의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아이디어를 표현하기 위한 매우 다양한 방법이 있어요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476714" y="1653073"/>
            <a:ext cx="3537694" cy="8988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여러분이 만든 최종 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표현하기 위해 가능한 모든 방법을 실행해보세요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이야기 형식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연극 같은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퍼포먼스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노래하기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글쓰기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그림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만화 그리기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꼴라쥬</a:t>
            </a: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등 매우 다양한 방법들이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5440818" y="2874210"/>
            <a:ext cx="3685859" cy="65776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가장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쉬운 방법부터 시작하세요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476714" y="3127759"/>
            <a:ext cx="3537694" cy="69114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처음 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가시적으로 만들 때는 아주 단순한 표현 방법부터 시작하세요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이러한 과정을 거쳐서 점점 더 고도화된 마지막 결과물이 완성될 수 있어요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5440818" y="4002985"/>
            <a:ext cx="3685859" cy="65776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팀 </a:t>
            </a: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외부인에게 피드백을 받아보세요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en-US" altLang="ko-KR" sz="900" dirty="0">
              <a:solidFill>
                <a:srgbClr val="75C0A7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나눔바른고딕OTF Ligh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476714" y="4256535"/>
            <a:ext cx="3537694" cy="88158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어느 정도 준비가 되었다면 여러분의 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컨셉에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대해서 피드백을 줄 수 있을 만한 주변의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지인이나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동료들에게 보여주세요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보여주기 전에 여러분들이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명확하게 전달하고 있는지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또한  필요한 피드백을 받을 수 있는지를 점검하세요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93837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53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25" y="5125920"/>
            <a:ext cx="2574143" cy="1039766"/>
          </a:xfrm>
          <a:prstGeom prst="rect">
            <a:avLst/>
          </a:prstGeom>
        </p:spPr>
      </p:pic>
      <p:cxnSp>
        <p:nvCxnSpPr>
          <p:cNvPr id="62" name="Straight Connector 50"/>
          <p:cNvCxnSpPr/>
          <p:nvPr/>
        </p:nvCxnSpPr>
        <p:spPr>
          <a:xfrm flipV="1">
            <a:off x="1632970" y="1765999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53"/>
          <p:cNvSpPr/>
          <p:nvPr/>
        </p:nvSpPr>
        <p:spPr>
          <a:xfrm>
            <a:off x="1235323" y="1958238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1286801" y="2013936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</p:spTree>
    <p:extLst>
      <p:ext uri="{BB962C8B-B14F-4D97-AF65-F5344CB8AC3E}">
        <p14:creationId xmlns:p14="http://schemas.microsoft.com/office/powerpoint/2010/main" val="271357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4.1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스토리보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드</a:t>
            </a: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7" name="Rectangle 6"/>
          <p:cNvSpPr/>
          <p:nvPr/>
        </p:nvSpPr>
        <p:spPr>
          <a:xfrm>
            <a:off x="608910" y="4201391"/>
            <a:ext cx="4104304" cy="69114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설명하기 위해 그림이나 사진을 이용해서 시나리오를 시각화하는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주로 만화와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같은 형식으로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표현되며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이를 기반으로 서비스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상황을 예측 및 검토하는 것을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목적으로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628926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 구성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647423" cy="172989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스토리보드는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현재에는 존재하지 않는 미래의 서비스 경험을 설명하거나 검토하기에 좋은 방법입니다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따라서 스토리보드는 누구나 이해할 수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있어야 하고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이것을 통해서 사람들에게 새로운 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긴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설명 없이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빠르고 쉽게 전달할 수 있어야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스토리보드를 구상할 때 주요 서비스 대상인 정책수요자와 그가 겪는 문제상황을 설정합니다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이에 대한 해결책인 새로운 공공서비스 경험과 수요자가 얻게 되는 혜택 또는 감정을 함께 반영하도록 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24" y="1587500"/>
            <a:ext cx="44958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4.1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484853" y="906239"/>
            <a:ext cx="3828857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중요한 장면들을 먼저 구상해보세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큰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종이를 벽에 붙이고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개의 사각프레임을 그려보세요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그리고 각각의 프레임 아래에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‘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화면에서 어떤 일이 벌어지고 있는가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?’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대해서 간단한 설명을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적으세요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48193" y="816363"/>
            <a:ext cx="4190208" cy="100270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373032" y="1819064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5447456" y="2117931"/>
            <a:ext cx="4090945" cy="128900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4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개 사각프레임에 아래 내용을 참고해서 넣어보세요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첫번째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프레임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주인공 및 등장인물에 대한 소개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두번째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프레임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문제가 발생하는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상황을 그려보세요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세번째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프레임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여러분이 만든 아이디어를 사용하는 등장인물을 클로즈업해보세요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네번째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프레임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아이디어를 사용한 등장인물에게 어떤 일이 일어나는지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그려보세요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>
              <a:lnSpc>
                <a:spcPct val="15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보충하는 장면이 더 필요하다면 프레임을 추가하여 작성하세요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484855" y="3904706"/>
            <a:ext cx="3771865" cy="6772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다른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사람들에게 이야기를 들려주고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고칠 부분은 없는지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검토해보세요</a:t>
            </a:r>
            <a:r>
              <a: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 원 외에 다른 사람들에게 스토리보드를 보여주면서 설명을 해주고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꼭 필요한데 빠진 부분이나 의도와는 다르게 해석되는 부분은 없는지 확인해보세요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48193" y="2035208"/>
            <a:ext cx="4190208" cy="1555092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373032" y="3592423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348193" y="3813352"/>
            <a:ext cx="4190208" cy="86000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8911" y="1163028"/>
            <a:ext cx="3634843" cy="220079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120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" y="3590300"/>
            <a:ext cx="3827291" cy="2705725"/>
          </a:xfrm>
          <a:prstGeom prst="rect">
            <a:avLst/>
          </a:prstGeom>
        </p:spPr>
      </p:pic>
      <p:sp>
        <p:nvSpPr>
          <p:cNvPr id="29" name="Subtitle 2"/>
          <p:cNvSpPr txBox="1">
            <a:spLocks/>
          </p:cNvSpPr>
          <p:nvPr/>
        </p:nvSpPr>
        <p:spPr>
          <a:xfrm>
            <a:off x="5448960" y="38621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5447456" y="4997289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21" name="Rectangle 50"/>
          <p:cNvSpPr/>
          <p:nvPr/>
        </p:nvSpPr>
        <p:spPr>
          <a:xfrm>
            <a:off x="5483349" y="5223529"/>
            <a:ext cx="3773371" cy="88504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각 장면을 카드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또는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형식으로 만들어 보세요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스토리보드를 구성할 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팀원들과 서로 의논을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하다 보면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이야기의 앞뒤 순서가 바뀌는 경우가 많습니다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이때 각각의 장면을 분리된 카드형식으로 만들어 두면 새로운 아이디어가 생각났을 때 쉽고 빠르게 이야기를 재구성할 수 있어요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878" y="5016333"/>
            <a:ext cx="154764" cy="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4.2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</a:t>
            </a:r>
            <a:r>
              <a:rPr lang="ko-KR" altLang="en-US" sz="1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프로토타입이란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910" y="4353791"/>
            <a:ext cx="4104304" cy="89889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프로토타입은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수요자가 아직 구현되지 않은 서비스를 정책수요자에게 가급적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실제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상황과 같은 테스트 경험을 제공함으로써 그들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반응을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관찰하기 위한 방법론입니다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프로토타입은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간단한 역할극에서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제품이나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공간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목업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(mock-up)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에 이르기 까지 다양한 형태로 만들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5448960" y="937190"/>
            <a:ext cx="1628926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 구성</a:t>
            </a:r>
            <a:endParaRPr lang="ko-KR" altLang="en-US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647423" cy="193764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디자인 프로세스를 진행할 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필요에 따라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프로토타입을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적용함으로써 즉각적인 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컨셉의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수정이 가능합니다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프로토타입은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공무원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정책입안자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들과 국민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간의 소통을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원활하게 해주고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이해관계자 및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자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추가적인 요구사항과 불편사항 등을 파악하고 서비스를 개선하는데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활용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할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프로토타입은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무형의 서비스를 구체화시켜주기 때문에 이해관계자 및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수요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자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반응을 관찰할 수 있습니다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따라서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가능하다면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프로토타입은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여러 단계에서 사용하는 것이 좋습니다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16" y="1350611"/>
            <a:ext cx="4672084" cy="282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4.2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1200" dirty="0" err="1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626855" y="1288204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24" name="Rectangle 11"/>
          <p:cNvSpPr/>
          <p:nvPr/>
        </p:nvSpPr>
        <p:spPr>
          <a:xfrm>
            <a:off x="526088" y="1700808"/>
            <a:ext cx="4130165" cy="771452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7" name="Rectangle 14"/>
          <p:cNvSpPr/>
          <p:nvPr/>
        </p:nvSpPr>
        <p:spPr>
          <a:xfrm>
            <a:off x="526088" y="2691980"/>
            <a:ext cx="4130165" cy="794122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1" name="Rectangle 13"/>
          <p:cNvSpPr/>
          <p:nvPr/>
        </p:nvSpPr>
        <p:spPr>
          <a:xfrm>
            <a:off x="662749" y="1776591"/>
            <a:ext cx="3893988" cy="5849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1. </a:t>
            </a:r>
            <a:r>
              <a:rPr lang="ko-KR" altLang="en-US" sz="8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프로토타입를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통해 </a:t>
            </a:r>
            <a:r>
              <a:rPr lang="ko-KR" altLang="en-US" sz="8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얻고자하는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바를 명확히 합니다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유형에게 전달하고자 하는 서비스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최종 점검한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후 </a:t>
            </a: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진행 목적과 범위를 논의합니다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시각화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테스트를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통한 검증 및 효과 확인 등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526088" y="4807646"/>
            <a:ext cx="4130165" cy="678657"/>
            <a:chOff x="5348193" y="4638434"/>
            <a:chExt cx="4130165" cy="678657"/>
          </a:xfrm>
        </p:grpSpPr>
        <p:sp>
          <p:nvSpPr>
            <p:cNvPr id="37" name="Rectangle 38"/>
            <p:cNvSpPr/>
            <p:nvPr/>
          </p:nvSpPr>
          <p:spPr>
            <a:xfrm>
              <a:off x="5348193" y="4638434"/>
              <a:ext cx="4130165" cy="67865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5C0A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22"/>
            <p:cNvSpPr/>
            <p:nvPr/>
          </p:nvSpPr>
          <p:spPr>
            <a:xfrm>
              <a:off x="5484854" y="4684672"/>
              <a:ext cx="3685737" cy="584965"/>
            </a:xfrm>
            <a:prstGeom prst="rect">
              <a:avLst/>
            </a:prstGeom>
          </p:spPr>
          <p:txBody>
            <a:bodyPr wrap="square" lIns="67245" tIns="33622" rIns="67245" bIns="33622">
              <a:spAutoFit/>
            </a:bodyPr>
            <a:lstStyle/>
            <a:p>
              <a:pPr indent="-194964">
                <a:lnSpc>
                  <a:spcPct val="140000"/>
                </a:lnSpc>
              </a:pPr>
              <a:r>
                <a:rPr lang="en-US" altLang="ko-KR" sz="8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Step 5. </a:t>
              </a:r>
              <a:r>
                <a:rPr lang="ko-KR" altLang="en-US" sz="8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부족하거나 의도와 다른 부분이 있다면 수정하세요 </a:t>
              </a:r>
              <a:endPara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40000"/>
                </a:lnSpc>
              </a:pPr>
              <a:r>
                <a:rPr lang="ko-KR" alt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팀원들이 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의도한 바와 다르게 사람들이 반응하거나 요구사항 중 빠진 부분이 발견되었다면 바로 수정하도록 합니다</a:t>
              </a:r>
              <a:r>
                <a:rPr lang="en-US" altLang="ko-K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</p:txBody>
        </p:sp>
      </p:grpSp>
      <p:sp>
        <p:nvSpPr>
          <p:cNvPr id="23" name="Rectangle 67"/>
          <p:cNvSpPr/>
          <p:nvPr/>
        </p:nvSpPr>
        <p:spPr>
          <a:xfrm>
            <a:off x="4982512" y="0"/>
            <a:ext cx="4923488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6" name="Rectangle 69"/>
          <p:cNvSpPr/>
          <p:nvPr/>
        </p:nvSpPr>
        <p:spPr>
          <a:xfrm>
            <a:off x="5309713" y="381647"/>
            <a:ext cx="4256400" cy="5871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9393837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57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44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25" y="5125920"/>
            <a:ext cx="2574143" cy="1039766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5446758" y="646538"/>
            <a:ext cx="3826722" cy="4479382"/>
            <a:chOff x="5535658" y="1433911"/>
            <a:chExt cx="3826722" cy="4479382"/>
          </a:xfrm>
        </p:grpSpPr>
        <p:sp>
          <p:nvSpPr>
            <p:cNvPr id="47" name="Rectangle 17"/>
            <p:cNvSpPr/>
            <p:nvPr/>
          </p:nvSpPr>
          <p:spPr>
            <a:xfrm>
              <a:off x="5571552" y="2105907"/>
              <a:ext cx="3776097" cy="3807386"/>
            </a:xfrm>
            <a:prstGeom prst="rect">
              <a:avLst/>
            </a:prstGeom>
          </p:spPr>
          <p:txBody>
            <a:bodyPr wrap="square" lIns="67245" tIns="33622" rIns="67245" bIns="33622">
              <a:spAutoFit/>
            </a:bodyPr>
            <a:lstStyle/>
            <a:p>
              <a:pPr lvl="0" indent="-265113">
                <a:lnSpc>
                  <a:spcPct val="150000"/>
                </a:lnSpc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서비스를 </a:t>
              </a:r>
              <a:r>
                <a:rPr lang="ko-KR" altLang="en-US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구체화하는 세부사항들을 명확히 </a:t>
              </a: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합니다</a:t>
              </a:r>
              <a:r>
                <a:rPr lang="en-US" altLang="ko-KR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  <a:endPara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lvl="0" indent="-265113">
                <a:lnSpc>
                  <a:spcPct val="150000"/>
                </a:lnSpc>
              </a:pP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내부 팀원과 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공무원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(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정책입안자</a:t>
              </a:r>
              <a:r>
                <a:rPr lang="en-US" altLang="ko-KR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),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이해관계자들은 </a:t>
              </a:r>
              <a:r>
                <a:rPr lang="ko-KR" alt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프로토타입을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보면서 평가하고 의견을 내는데</a:t>
              </a: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이 과정을 반복하면서 서비스를 구체적으로 만들기 위한 세부사항들을 서로 간에 명확히 해나가는 것이 좋습니다</a:t>
              </a: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194964">
                <a:lnSpc>
                  <a:spcPct val="150000"/>
                </a:lnSpc>
              </a:pPr>
              <a:endPara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265113">
                <a:lnSpc>
                  <a:spcPct val="150000"/>
                </a:lnSpc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가능하다면 </a:t>
              </a:r>
              <a:r>
                <a:rPr lang="ko-KR" altLang="en-US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 프로토타입을 지속적으로 테스트하고 수정하는 것을 </a:t>
              </a:r>
              <a:endParaRPr lang="en-US" altLang="ko-KR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265113">
                <a:lnSpc>
                  <a:spcPct val="150000"/>
                </a:lnSpc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반복하세요</a:t>
              </a:r>
              <a:r>
                <a:rPr lang="en-US" altLang="ko-KR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194964">
                <a:lnSpc>
                  <a:spcPct val="150000"/>
                </a:lnSpc>
              </a:pP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실제 서비스가 만들어지기 전까지는 서비스 </a:t>
              </a:r>
              <a:r>
                <a:rPr lang="ko-KR" alt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프로토타입을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지속적으로 테스트하고 수정하는 것을 꾸준히 반복하여 </a:t>
              </a:r>
              <a:r>
                <a:rPr lang="ko-KR" altLang="en-US" sz="9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최종 정책서비스가 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개발되었을 때 오류를 최소화하는 것이 좋습니다</a:t>
              </a:r>
              <a:r>
                <a:rPr lang="en-US" altLang="ko-KR" sz="9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265113">
                <a:lnSpc>
                  <a:spcPct val="150000"/>
                </a:lnSpc>
              </a:pPr>
              <a:endPara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265113">
                <a:lnSpc>
                  <a:spcPct val="150000"/>
                </a:lnSpc>
              </a:pPr>
              <a:r>
                <a:rPr lang="ko-KR" altLang="en-US" sz="9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 </a:t>
              </a:r>
              <a:r>
                <a:rPr lang="ko-KR" altLang="en-US" sz="900" dirty="0" err="1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프로토타입은</a:t>
              </a:r>
              <a:r>
                <a:rPr lang="ko-KR" altLang="en-US" sz="9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실제 상황에서 테스트하세요</a:t>
              </a:r>
              <a:endPara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265113">
                <a:lnSpc>
                  <a:spcPct val="150000"/>
                </a:lnSpc>
              </a:pP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 </a:t>
              </a:r>
              <a:r>
                <a:rPr lang="ko-KR" altLang="en-US" sz="9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프로토타입을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만들 때</a:t>
              </a: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,</a:t>
              </a:r>
              <a:r>
                <a:rPr lang="ko-KR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테스트는 실제 상황에서 시험하는 것이 보다 더 구체적인 의견을 얻을 수 있습니다</a:t>
              </a:r>
              <a:r>
                <a:rPr lang="en-US" altLang="ko-KR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194964">
                <a:lnSpc>
                  <a:spcPct val="150000"/>
                </a:lnSpc>
              </a:pPr>
              <a:endPara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50000"/>
                </a:lnSpc>
              </a:pPr>
              <a:endPara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265113">
                <a:lnSpc>
                  <a:spcPct val="150000"/>
                </a:lnSpc>
              </a:pPr>
              <a:endPara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50000"/>
                </a:lnSpc>
              </a:pPr>
              <a:endPara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  <p:cxnSp>
          <p:nvCxnSpPr>
            <p:cNvPr id="48" name="Straight Connector 21"/>
            <p:cNvCxnSpPr/>
            <p:nvPr/>
          </p:nvCxnSpPr>
          <p:spPr>
            <a:xfrm>
              <a:off x="5659765" y="1849016"/>
              <a:ext cx="3702615" cy="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Subtitle 2"/>
            <p:cNvSpPr txBox="1">
              <a:spLocks/>
            </p:cNvSpPr>
            <p:nvPr/>
          </p:nvSpPr>
          <p:spPr>
            <a:xfrm>
              <a:off x="5535658" y="1436018"/>
              <a:ext cx="2152552" cy="388020"/>
            </a:xfrm>
            <a:prstGeom prst="rect">
              <a:avLst/>
            </a:prstGeom>
          </p:spPr>
          <p:txBody>
            <a:bodyPr vert="horz" lIns="95780" tIns="47890" rIns="95780" bIns="47890" rtlCol="0">
              <a:normAutofit/>
            </a:bodyPr>
            <a:lstStyle>
              <a:lvl1pPr marL="488406" indent="-488406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4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58213" indent="-407005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28021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79229" indent="-325604" algn="l" defTabSz="651208" rtl="0" eaLnBrk="1" latinLnBrk="0" hangingPunct="1">
                <a:spcBef>
                  <a:spcPct val="20000"/>
                </a:spcBef>
                <a:buFont typeface="Arial"/>
                <a:buChar char="–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930437" indent="-325604" algn="l" defTabSz="651208" rtl="0" eaLnBrk="1" latinLnBrk="0" hangingPunct="1">
                <a:spcBef>
                  <a:spcPct val="20000"/>
                </a:spcBef>
                <a:buFont typeface="Arial"/>
                <a:buChar char="»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81645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232854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84062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535270" indent="-325604" algn="l" defTabSz="651208" rtl="0" eaLnBrk="1" latinLnBrk="0" hangingPunct="1">
                <a:spcBef>
                  <a:spcPct val="20000"/>
                </a:spcBef>
                <a:buFont typeface="Arial"/>
                <a:buChar char="•"/>
                <a:defRPr sz="2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20000"/>
                </a:lnSpc>
                <a:buNone/>
              </a:pPr>
              <a:r>
                <a:rPr lang="en-US" altLang="ko-K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"/>
                  <a:ea typeface="나눔바른고딕OTF"/>
                  <a:cs typeface="나눔바른고딕OTF"/>
                </a:rPr>
                <a:t>TIP</a:t>
              </a:r>
            </a:p>
          </p:txBody>
        </p:sp>
        <p:pic>
          <p:nvPicPr>
            <p:cNvPr id="50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4066" y="1433911"/>
              <a:ext cx="154764" cy="207196"/>
            </a:xfrm>
            <a:prstGeom prst="rect">
              <a:avLst/>
            </a:prstGeom>
          </p:spPr>
        </p:pic>
        <p:cxnSp>
          <p:nvCxnSpPr>
            <p:cNvPr id="28" name="Straight Connector 21"/>
            <p:cNvCxnSpPr/>
            <p:nvPr/>
          </p:nvCxnSpPr>
          <p:spPr>
            <a:xfrm>
              <a:off x="5659765" y="5405016"/>
              <a:ext cx="3702615" cy="0"/>
            </a:xfrm>
            <a:prstGeom prst="line">
              <a:avLst/>
            </a:prstGeom>
            <a:ln w="6350" cap="rnd">
              <a:solidFill>
                <a:srgbClr val="75C0A7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34"/>
          <p:cNvCxnSpPr/>
          <p:nvPr/>
        </p:nvCxnSpPr>
        <p:spPr>
          <a:xfrm>
            <a:off x="2586655" y="247595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그룹 52"/>
          <p:cNvGrpSpPr/>
          <p:nvPr/>
        </p:nvGrpSpPr>
        <p:grpSpPr>
          <a:xfrm>
            <a:off x="526088" y="3702126"/>
            <a:ext cx="4130165" cy="974532"/>
            <a:chOff x="5348193" y="3703571"/>
            <a:chExt cx="4130165" cy="974532"/>
          </a:xfrm>
        </p:grpSpPr>
        <p:sp>
          <p:nvSpPr>
            <p:cNvPr id="54" name="Rectangle 37"/>
            <p:cNvSpPr/>
            <p:nvPr/>
          </p:nvSpPr>
          <p:spPr>
            <a:xfrm>
              <a:off x="5348193" y="3703571"/>
              <a:ext cx="4130165" cy="88468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75C0A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7245" tIns="33622" rIns="67245" bIns="33622"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27"/>
            <p:cNvSpPr/>
            <p:nvPr/>
          </p:nvSpPr>
          <p:spPr>
            <a:xfrm>
              <a:off x="5484854" y="3748428"/>
              <a:ext cx="3685737" cy="929675"/>
            </a:xfrm>
            <a:prstGeom prst="rect">
              <a:avLst/>
            </a:prstGeom>
          </p:spPr>
          <p:txBody>
            <a:bodyPr wrap="square" lIns="67245" tIns="33622" rIns="67245" bIns="33622">
              <a:spAutoFit/>
            </a:bodyPr>
            <a:lstStyle/>
            <a:p>
              <a:pPr indent="-194964">
                <a:lnSpc>
                  <a:spcPct val="140000"/>
                </a:lnSpc>
              </a:pPr>
              <a:r>
                <a:rPr lang="en-US" altLang="ko-KR" sz="800" dirty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Step </a:t>
              </a:r>
              <a:r>
                <a:rPr lang="en-US" altLang="ko-KR" sz="8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3. </a:t>
              </a:r>
              <a:r>
                <a:rPr lang="ko-KR" altLang="en-US" sz="800" dirty="0" err="1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프로토타입을</a:t>
              </a:r>
              <a:r>
                <a:rPr lang="ko-KR" altLang="en-US" sz="8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사람들에게 보여주고</a:t>
              </a:r>
              <a:r>
                <a:rPr lang="en-US" altLang="ko-KR" sz="8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,</a:t>
              </a:r>
              <a:r>
                <a:rPr lang="ko-KR" altLang="en-US" sz="8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간단하게 테스트해보세요</a:t>
              </a:r>
              <a:r>
                <a:rPr lang="en-US" altLang="ko-KR" sz="8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</a:p>
            <a:p>
              <a:pPr indent="-194964">
                <a:lnSpc>
                  <a:spcPct val="140000"/>
                </a:lnSpc>
              </a:pPr>
              <a:r>
                <a:rPr lang="ko-KR" altLang="en-US" sz="800" dirty="0" smtClean="0">
                  <a:solidFill>
                    <a:srgbClr val="75C0A7"/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</a:t>
              </a:r>
              <a:r>
                <a:rPr lang="ko-KR" altLang="en-US" sz="800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프로토타입이</a:t>
              </a:r>
              <a:r>
                <a:rPr lang="ko-KR" alt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서비스 </a:t>
              </a:r>
              <a:r>
                <a:rPr lang="ko-KR" altLang="en-US" sz="8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컨셉에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제시하는 내용들을 의도한대로 반영하고 있는지 </a:t>
              </a:r>
              <a:r>
                <a:rPr lang="ko-KR" alt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사람들에게 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보여주고 테스트해보세요</a:t>
              </a:r>
              <a:r>
                <a:rPr lang="en-US" altLang="ko-KR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이때 세부 아이디어가 요구하는 기본적인 </a:t>
              </a:r>
              <a:r>
                <a:rPr lang="ko-KR" altLang="en-US" sz="8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사항들까지 효과적으로 전달되고 있는지 확인하세요</a:t>
              </a:r>
              <a:r>
                <a:rPr lang="en-US" altLang="ko-KR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.</a:t>
              </a:r>
              <a:r>
                <a:rPr lang="ko-KR" altLang="en-US" sz="8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나눔바른고딕OTF Light"/>
                  <a:ea typeface="나눔바른고딕OTF Light"/>
                  <a:cs typeface="나눔바른고딕OTF Light"/>
                </a:rPr>
                <a:t> </a:t>
              </a: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  <a:p>
              <a:pPr indent="-194964">
                <a:lnSpc>
                  <a:spcPct val="140000"/>
                </a:lnSpc>
              </a:pPr>
              <a:endPara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endParaRPr>
            </a:p>
          </p:txBody>
        </p:sp>
      </p:grpSp>
      <p:sp>
        <p:nvSpPr>
          <p:cNvPr id="40" name="Rectangle 8"/>
          <p:cNvSpPr/>
          <p:nvPr/>
        </p:nvSpPr>
        <p:spPr>
          <a:xfrm>
            <a:off x="662749" y="2763988"/>
            <a:ext cx="3771866" cy="57265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8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표현에 적합한 </a:t>
            </a:r>
            <a:r>
              <a:rPr lang="ko-KR" altLang="en-US" sz="800" dirty="0" err="1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프로토타입을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제작하세요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팀원들은 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다양한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프로토타입의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장단점을 파악하고</a:t>
            </a: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서비스 </a:t>
            </a:r>
            <a:r>
              <a:rPr lang="ko-KR" altLang="en-US" sz="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컨셉을</a:t>
            </a:r>
            <a:r>
              <a:rPr lang="ko-KR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잘 반영할 수 있는 </a:t>
            </a: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프로토타입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방법을 결정하세요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(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예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역할극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비디오 영상 제작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제품 및 공간 </a:t>
            </a:r>
            <a:r>
              <a:rPr lang="ko-KR" altLang="en-US" sz="8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목업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제작 등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cxnSp>
        <p:nvCxnSpPr>
          <p:cNvPr id="57" name="Straight Arrow Connector 34"/>
          <p:cNvCxnSpPr/>
          <p:nvPr/>
        </p:nvCxnSpPr>
        <p:spPr>
          <a:xfrm>
            <a:off x="2586655" y="3486102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34"/>
          <p:cNvCxnSpPr/>
          <p:nvPr/>
        </p:nvCxnSpPr>
        <p:spPr>
          <a:xfrm>
            <a:off x="2586655" y="4591498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0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7"/>
          <p:cNvSpPr/>
          <p:nvPr/>
        </p:nvSpPr>
        <p:spPr>
          <a:xfrm>
            <a:off x="4982512" y="0"/>
            <a:ext cx="4923488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5" name="Rectangle 69"/>
          <p:cNvSpPr/>
          <p:nvPr/>
        </p:nvSpPr>
        <p:spPr>
          <a:xfrm>
            <a:off x="5309713" y="381647"/>
            <a:ext cx="4256400" cy="5871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84854" y="1257868"/>
            <a:ext cx="3647423" cy="510004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유관부서와 같이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함께 작성하면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효과가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상승됩니다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블루프린트는 정책서비스를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제공하는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다양한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부서의 협업으로 만들어질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특히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워크샵을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통해 서비스 블루프린트를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유관 부서와 함께 작성하는 것은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모든 기관 및 부서가 공감하는 자료를 만들어 조직 간 협력을 강화시키고 효율적인 인력과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자원을 재배치하도록 도와줍니다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비스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디자인 프로세스 여러 단계에 걸쳐서 사용이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가능합니다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블루프린트는 서비스 디자인 프로세스 초기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단계에는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현재 제공되고 있는 서비스의 다양한 측면을 살펴보기 위해 사용될 수 있으며 서비스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컨셉이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발전됨에 따라 그 내용이 더욱 확장되고 상세하게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발전되어 갈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 있도록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서비스 블루프린트를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작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성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함으로써 수요자에게  더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나은 서비스를 제공하기 위한 명확한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로드맵을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설정할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블루프린트를 발전시켜 다양한 서비스의 측면을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파악합니다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일반적으로 서비스 디자인의 초기 단계에서 서비스의 다양한 측면을 살펴보기 위해 서비스 블루프린트의 초안이 만들어지는데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이후 실행 단계를 거치면서 더 확장되고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상세해집니다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이를 이용해 실제 서비스 전달을 위한 명확한 </a:t>
            </a:r>
            <a:r>
              <a:rPr lang="ko-KR" altLang="en-US" sz="90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로드맵을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제공할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사용자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경험을 결정하는 중요한 서비스 요소와 그 뒤에서 이를 지원하는 프로세스를 한눈에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보여줍니다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265113">
              <a:lnSpc>
                <a:spcPct val="15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이때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중복되는 부분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가장 중요한 영역을 확인할 수 있도록 시각화해주세요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endParaRPr lang="en-US" altLang="ko-KR" sz="20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Yoon 윤명조 520_TT" pitchFamily="18" charset="-127"/>
              <a:ea typeface="Yoon 윤명조 520_TT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93837" y="6387090"/>
            <a:ext cx="254426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58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cxnSp>
        <p:nvCxnSpPr>
          <p:cNvPr id="20" name="Straight Connector 21"/>
          <p:cNvCxnSpPr/>
          <p:nvPr/>
        </p:nvCxnSpPr>
        <p:spPr>
          <a:xfrm>
            <a:off x="5570865" y="1105694"/>
            <a:ext cx="3702615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 txBox="1">
            <a:spLocks/>
          </p:cNvSpPr>
          <p:nvPr/>
        </p:nvSpPr>
        <p:spPr>
          <a:xfrm>
            <a:off x="5446758" y="692696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TIP</a:t>
            </a:r>
          </a:p>
        </p:txBody>
      </p:sp>
      <p:pic>
        <p:nvPicPr>
          <p:cNvPr id="22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166" y="690589"/>
            <a:ext cx="154764" cy="207196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4.3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marL="0" indent="0">
              <a:lnSpc>
                <a:spcPct val="120000"/>
              </a:lnSpc>
              <a:buNone/>
            </a:pP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서비스 블루프린트란</a:t>
            </a: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  <a:endParaRPr lang="en-US" altLang="ko-KR" sz="10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8910" y="4815058"/>
            <a:ext cx="4104304" cy="1106647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블루프린트는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전달 과정에 포함된 모든 요소를 명시하고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당사자들의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관점으로 터치포인트는 물론 그 뒤의 과정까지를 상세하게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도식화한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것을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말합니다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블루프린트를 통해 서비스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전달 과정에 영향을 미치는 여러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전체 맥락을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파악하고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각자의 역할을 이해시킴으로써 새로운 서비스가 안정적으로 구현되는 것을 목표로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188" y="1118393"/>
            <a:ext cx="5156200" cy="378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4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1"/>
          <p:cNvSpPr/>
          <p:nvPr/>
        </p:nvSpPr>
        <p:spPr>
          <a:xfrm>
            <a:off x="5348193" y="1340695"/>
            <a:ext cx="4130165" cy="6186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5" name="Rectangle 11"/>
          <p:cNvSpPr/>
          <p:nvPr/>
        </p:nvSpPr>
        <p:spPr>
          <a:xfrm>
            <a:off x="5348193" y="2172292"/>
            <a:ext cx="4130165" cy="6186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6" name="Rectangle 11"/>
          <p:cNvSpPr/>
          <p:nvPr/>
        </p:nvSpPr>
        <p:spPr>
          <a:xfrm>
            <a:off x="5348193" y="3003962"/>
            <a:ext cx="4130165" cy="6186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8" name="Rectangle 11"/>
          <p:cNvSpPr/>
          <p:nvPr/>
        </p:nvSpPr>
        <p:spPr>
          <a:xfrm>
            <a:off x="5348193" y="3840530"/>
            <a:ext cx="4130165" cy="6186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39" name="Rectangle 11"/>
          <p:cNvSpPr/>
          <p:nvPr/>
        </p:nvSpPr>
        <p:spPr>
          <a:xfrm>
            <a:off x="5348193" y="4667156"/>
            <a:ext cx="4130165" cy="6186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44" name="Rectangle 11"/>
          <p:cNvSpPr/>
          <p:nvPr/>
        </p:nvSpPr>
        <p:spPr>
          <a:xfrm>
            <a:off x="5348193" y="5498681"/>
            <a:ext cx="4130165" cy="618627"/>
          </a:xfrm>
          <a:prstGeom prst="rect">
            <a:avLst/>
          </a:prstGeom>
          <a:solidFill>
            <a:schemeClr val="bg1"/>
          </a:solidFill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4"/>
          <p:cNvCxnSpPr/>
          <p:nvPr/>
        </p:nvCxnSpPr>
        <p:spPr>
          <a:xfrm>
            <a:off x="7413275" y="195143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34"/>
          <p:cNvCxnSpPr/>
          <p:nvPr/>
        </p:nvCxnSpPr>
        <p:spPr>
          <a:xfrm>
            <a:off x="7413275" y="2780928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34"/>
          <p:cNvCxnSpPr/>
          <p:nvPr/>
        </p:nvCxnSpPr>
        <p:spPr>
          <a:xfrm>
            <a:off x="7413275" y="3620748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34"/>
          <p:cNvCxnSpPr/>
          <p:nvPr/>
        </p:nvCxnSpPr>
        <p:spPr>
          <a:xfrm>
            <a:off x="7413275" y="4453296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34"/>
          <p:cNvCxnSpPr/>
          <p:nvPr/>
        </p:nvCxnSpPr>
        <p:spPr>
          <a:xfrm>
            <a:off x="7413275" y="5277752"/>
            <a:ext cx="0" cy="220929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4.3 </a:t>
            </a:r>
            <a:r>
              <a:rPr lang="ko-KR" altLang="en-US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</a:t>
            </a:r>
            <a:endParaRPr lang="ko-KR" altLang="en-US" sz="12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827942" y="647143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08911" y="1163028"/>
            <a:ext cx="3634843" cy="2200792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60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기록자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A1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전지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4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마커펜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컬러펜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블루프린트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2" y="3645024"/>
            <a:ext cx="3671823" cy="2595815"/>
          </a:xfrm>
          <a:prstGeom prst="rect">
            <a:avLst/>
          </a:prstGeom>
        </p:spPr>
      </p:pic>
      <p:sp>
        <p:nvSpPr>
          <p:cNvPr id="29" name="Subtitle 2"/>
          <p:cNvSpPr txBox="1">
            <a:spLocks/>
          </p:cNvSpPr>
          <p:nvPr/>
        </p:nvSpPr>
        <p:spPr>
          <a:xfrm>
            <a:off x="5448960" y="78707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40" name="Rectangle 8"/>
          <p:cNvSpPr/>
          <p:nvPr/>
        </p:nvSpPr>
        <p:spPr>
          <a:xfrm>
            <a:off x="5484854" y="1536036"/>
            <a:ext cx="3771866" cy="22794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정책수요자의 행동을  시간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단계의 흐름에  따라 가로축으로 나열합니다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ko-KR" altLang="en-US" sz="800" dirty="0" smtClean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41" name="Rectangle 13"/>
          <p:cNvSpPr/>
          <p:nvPr/>
        </p:nvSpPr>
        <p:spPr>
          <a:xfrm>
            <a:off x="5484854" y="2367633"/>
            <a:ext cx="3893988" cy="22794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사용자와 공급자가 상호작용하는 매개체 또는 상황을 정의합니다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42" name="Rectangle 16"/>
          <p:cNvSpPr/>
          <p:nvPr/>
        </p:nvSpPr>
        <p:spPr>
          <a:xfrm>
            <a:off x="5484854" y="3199303"/>
            <a:ext cx="3993504" cy="22794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사용자에게 서비스를 제공하는데 필요한 전방 업무를 나열합니다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43" name="Rectangle 27"/>
          <p:cNvSpPr/>
          <p:nvPr/>
        </p:nvSpPr>
        <p:spPr>
          <a:xfrm>
            <a:off x="5484854" y="4029715"/>
            <a:ext cx="3685737" cy="24025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4.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전방 업무를 지원하기 위한 후방 업무를 나열합니다</a:t>
            </a: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45" name="Rectangle 22"/>
          <p:cNvSpPr/>
          <p:nvPr/>
        </p:nvSpPr>
        <p:spPr>
          <a:xfrm>
            <a:off x="5484854" y="4856341"/>
            <a:ext cx="3685737" cy="24025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5.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공급자의 업무를 지원하는 프로세스를 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정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리</a:t>
            </a:r>
            <a:r>
              <a:rPr lang="ko-KR" altLang="en-US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합니다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8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33" name="Rectangle 22"/>
          <p:cNvSpPr/>
          <p:nvPr/>
        </p:nvSpPr>
        <p:spPr>
          <a:xfrm>
            <a:off x="5484854" y="5694022"/>
            <a:ext cx="3685737" cy="22794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5. </a:t>
            </a:r>
            <a:r>
              <a:rPr lang="ko-KR" altLang="en-US" sz="8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각 행위의 발생순서와 방향을 알 수 있도록 화살표를 표시합니다</a:t>
            </a:r>
            <a:r>
              <a:rPr lang="en-US" altLang="ko-KR" sz="8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  <a:endParaRPr lang="en-US" altLang="ko-KR" sz="8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822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4982512" y="0"/>
            <a:ext cx="4923488" cy="6858000"/>
          </a:xfrm>
          <a:prstGeom prst="rect">
            <a:avLst/>
          </a:prstGeom>
          <a:pattFill prst="ltDnDiag">
            <a:fgClr>
              <a:srgbClr val="C7F2D5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5309713" y="381647"/>
            <a:ext cx="4256400" cy="58718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73016" y="381648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권장 진행과정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8911" y="607887"/>
            <a:ext cx="3050996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이해하기 단계를 효과적으로 수행하기 위해 다음의 순서에 따라 진행해보세요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83498" y="1374567"/>
            <a:ext cx="1056515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40765" y="1430265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 fontScale="925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국민디자인단 </a:t>
            </a:r>
            <a:r>
              <a:rPr lang="en-US" altLang="ko-KR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OT</a:t>
            </a:r>
          </a:p>
          <a:p>
            <a:pPr marL="0" indent="0" algn="ctr">
              <a:lnSpc>
                <a:spcPct val="120000"/>
              </a:lnSpc>
              <a:buNone/>
            </a:pPr>
            <a:endParaRPr lang="ko-KR" altLang="en-US" sz="900" dirty="0">
              <a:solidFill>
                <a:schemeClr val="bg1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01803" y="1374567"/>
            <a:ext cx="1056515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059071" y="1430265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데스크리서치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13382" y="1374567"/>
            <a:ext cx="1056515" cy="391431"/>
          </a:xfrm>
          <a:prstGeom prst="rect">
            <a:avLst/>
          </a:prstGeom>
          <a:solidFill>
            <a:srgbClr val="75C0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3370649" y="1430265"/>
            <a:ext cx="933800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chemeClr val="bg1"/>
                </a:solidFill>
                <a:latin typeface="나눔바른고딕OTF"/>
                <a:ea typeface="나눔바른고딕OTF"/>
                <a:cs typeface="나눔바른고딕OTF"/>
              </a:rPr>
              <a:t>조사목표 수립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161397" y="1183395"/>
            <a:ext cx="0" cy="386888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35198" y="1178344"/>
            <a:ext cx="626199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1" idx="3"/>
          </p:cNvCxnSpPr>
          <p:nvPr/>
        </p:nvCxnSpPr>
        <p:spPr>
          <a:xfrm>
            <a:off x="1740013" y="157028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049200" y="1570283"/>
            <a:ext cx="261791" cy="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530061" y="1178345"/>
            <a:ext cx="5137" cy="196223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2964822" y="1765999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4276401" y="1765999"/>
            <a:ext cx="0" cy="163845"/>
          </a:xfrm>
          <a:prstGeom prst="line">
            <a:avLst/>
          </a:prstGeom>
          <a:ln w="6350" cap="rnd">
            <a:solidFill>
              <a:srgbClr val="75C0A7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2567175" y="1958238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2618653" y="2013936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874664" y="1958238"/>
            <a:ext cx="803474" cy="39143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3926141" y="2013936"/>
            <a:ext cx="692338" cy="29931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러닝카드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8911" y="2519525"/>
            <a:ext cx="3050996" cy="8434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조사목표 설정 후 필요하다면 다시 데스크리서치를 수행합니다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러닝카드는 매 방법론 수행 직후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바로 수행하는 것이 좋습니다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러닝카드는  해당 방법론을 통해 무엇을 배우고 발견했는지에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대해 팀원간 공유하고자 할 때 사용하세요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498" y="3503822"/>
            <a:ext cx="3994640" cy="274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Subtitle 2"/>
          <p:cNvSpPr txBox="1">
            <a:spLocks/>
          </p:cNvSpPr>
          <p:nvPr/>
        </p:nvSpPr>
        <p:spPr>
          <a:xfrm>
            <a:off x="5440819" y="575657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이 단계의 수행을 위한 자세 </a:t>
            </a:r>
          </a:p>
          <a:p>
            <a:pPr marL="0" indent="0">
              <a:lnSpc>
                <a:spcPct val="120000"/>
              </a:lnSpc>
              <a:buNone/>
            </a:pPr>
            <a:endParaRPr lang="ko-KR" altLang="en-US" sz="1000" dirty="0">
              <a:solidFill>
                <a:srgbClr val="75C0A7"/>
              </a:solidFill>
              <a:latin typeface="나눔바른고딕OTF"/>
              <a:ea typeface="나눔바른고딕OTF"/>
              <a:cs typeface="나눔바른고딕OTF"/>
            </a:endParaRPr>
          </a:p>
        </p:txBody>
      </p:sp>
      <p:sp>
        <p:nvSpPr>
          <p:cNvPr id="71" name="Subtitle 2"/>
          <p:cNvSpPr txBox="1">
            <a:spLocks/>
          </p:cNvSpPr>
          <p:nvPr/>
        </p:nvSpPr>
        <p:spPr>
          <a:xfrm>
            <a:off x="5440820" y="1272077"/>
            <a:ext cx="3059428" cy="65776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프로젝트 목적이 진화되는 과정을 지속적으로 공유할 수 있도록 시각화된 기록을 붙여두세요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476714" y="1653073"/>
            <a:ext cx="3537694" cy="10281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팀원들이 프로젝트 목적을 잊지않고 진화되는 과정을 공유할 수 있도록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눈에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잘 띄는 공간에 전체 과정을 진행하면서 조사하면서 찍은 사진이나 시각 자료들을 붙여두세요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이렇게 하면 팀원들이 조사를 진행해 온 과정들이나 다음 단계에서 유의해야할 사항들을 지속적으로 일깨워 줄 수 있습니다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73" name="Subtitle 2"/>
          <p:cNvSpPr txBox="1">
            <a:spLocks/>
          </p:cNvSpPr>
          <p:nvPr/>
        </p:nvSpPr>
        <p:spPr>
          <a:xfrm>
            <a:off x="5440818" y="2874210"/>
            <a:ext cx="3685859" cy="65776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프로젝트 참여하면서  당신이 기대하는 바와 가능한 역할에 대해 알려주세요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476714" y="3127759"/>
            <a:ext cx="3537694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미리 여러분들의 팀원들에게 당신이 어떤 식으로 일해왔는지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일하면서 무엇을 중요하게 생각하는지를 공유하세요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보다 큰 도전상황이 다가왔을 때 당황하지 않도록 서로의 경험과 생각을 미리 공유해야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75" name="Subtitle 2"/>
          <p:cNvSpPr txBox="1">
            <a:spLocks/>
          </p:cNvSpPr>
          <p:nvPr/>
        </p:nvSpPr>
        <p:spPr>
          <a:xfrm>
            <a:off x="5440818" y="4002985"/>
            <a:ext cx="3685859" cy="657767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프로젝트 참여하면서 즐겁게 진행하고 있는지 확인하세요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나눔바른고딕OTF Light"/>
              </a:rPr>
              <a:t>.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476714" y="4256535"/>
            <a:ext cx="3537694" cy="44646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연구 주제가 다소 무겁더라도 즐겁게 참여해서 진행하고 있는지를 생각해보세요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여러분은 정말 훌륭한 일을 하고 있으니까요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412887" y="6387090"/>
            <a:ext cx="195115" cy="191011"/>
          </a:xfrm>
          <a:prstGeom prst="rect">
            <a:avLst/>
          </a:prstGeom>
          <a:noFill/>
        </p:spPr>
        <p:txBody>
          <a:bodyPr wrap="none" lIns="67245" tIns="33622" rIns="67245" bIns="33622" rtlCol="0">
            <a:spAutoFit/>
          </a:bodyPr>
          <a:lstStyle/>
          <a:p>
            <a:r>
              <a:rPr lang="en-US" altLang="ko-KR" sz="8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6</a:t>
            </a:r>
            <a:endParaRPr lang="en-US" sz="8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025" y="5125920"/>
            <a:ext cx="2574143" cy="10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1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ubtitle 2"/>
          <p:cNvSpPr txBox="1">
            <a:spLocks/>
          </p:cNvSpPr>
          <p:nvPr/>
        </p:nvSpPr>
        <p:spPr>
          <a:xfrm>
            <a:off x="5448960" y="376300"/>
            <a:ext cx="126325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부록</a:t>
            </a:r>
            <a:endParaRPr lang="en-US" sz="2100" dirty="0">
              <a:solidFill>
                <a:srgbClr val="75C0A7"/>
              </a:solidFill>
              <a:latin typeface="나눔바른고딕OTF UltraLight"/>
              <a:ea typeface="나눔바른고딕OTF UltraLight"/>
              <a:cs typeface="나눔바른고딕OTF UltraLight"/>
            </a:endParaRPr>
          </a:p>
        </p:txBody>
      </p:sp>
      <p:sp>
        <p:nvSpPr>
          <p:cNvPr id="44" name="Subtitle 2"/>
          <p:cNvSpPr txBox="1">
            <a:spLocks/>
          </p:cNvSpPr>
          <p:nvPr/>
        </p:nvSpPr>
        <p:spPr>
          <a:xfrm rot="16200000">
            <a:off x="8843289" y="658871"/>
            <a:ext cx="1204334" cy="549924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Appendix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84854" y="1278915"/>
            <a:ext cx="1808727" cy="475379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[01]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러닝카드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[02]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비즈니스모델캔버스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[03]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 설정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[04]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이해관계자맵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[05]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 목표 설정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[06]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상세탐색계획표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[07]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 조사 가이드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[08]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현장조사용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[09]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 가이드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[10]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경험 관찰용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[11]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 질문 가이드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[12]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조사기록장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심층 인터뷰용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[13]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공유하기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[14]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퍼소나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[15]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고객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정책수요자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여정맵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[16]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핵심이슈 도출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[17]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목표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수립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5557053" y="1208168"/>
            <a:ext cx="3465495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557053" y="6178398"/>
            <a:ext cx="3465495" cy="0"/>
          </a:xfrm>
          <a:prstGeom prst="line">
            <a:avLst/>
          </a:prstGeom>
          <a:ln w="6350" cap="rnd">
            <a:solidFill>
              <a:srgbClr val="75C0A7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55" y="165583"/>
            <a:ext cx="4390780" cy="6526834"/>
          </a:xfrm>
          <a:prstGeom prst="rect">
            <a:avLst/>
          </a:prstGeom>
        </p:spPr>
      </p:pic>
      <p:sp>
        <p:nvSpPr>
          <p:cNvPr id="9" name="Rectangle 44"/>
          <p:cNvSpPr/>
          <p:nvPr/>
        </p:nvSpPr>
        <p:spPr>
          <a:xfrm>
            <a:off x="7387894" y="1278915"/>
            <a:ext cx="1808727" cy="11758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20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[18] </a:t>
            </a:r>
            <a:r>
              <a:rPr lang="ko-KR" alt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컨셉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스케치 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20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[19]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시나리오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20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[20]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스토리보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드</a:t>
            </a:r>
          </a:p>
          <a:p>
            <a:pPr indent="-194964">
              <a:lnSpc>
                <a:spcPct val="20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[21]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 블루프린트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55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01]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2" y="509180"/>
            <a:ext cx="8892771" cy="61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9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02]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" y="509180"/>
            <a:ext cx="8892773" cy="61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" y="509180"/>
            <a:ext cx="8892771" cy="612121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03]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457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" y="509180"/>
            <a:ext cx="8892771" cy="61212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04]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79507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1" y="509180"/>
            <a:ext cx="8892771" cy="612121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05]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270317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970" y="509179"/>
            <a:ext cx="8892771" cy="61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06]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29459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969" y="509180"/>
            <a:ext cx="8892771" cy="61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07]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92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969" y="509180"/>
            <a:ext cx="8892771" cy="61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08]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241751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494" y="509180"/>
            <a:ext cx="8892773" cy="61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09]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79041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</a:t>
            </a: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OT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2152552" cy="388020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국민디자인단 오리엔테이션이란</a:t>
            </a:r>
            <a:r>
              <a:rPr lang="en-US" altLang="ko-K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8" name="Rectangle 7"/>
          <p:cNvSpPr/>
          <p:nvPr/>
        </p:nvSpPr>
        <p:spPr>
          <a:xfrm>
            <a:off x="608911" y="1163430"/>
            <a:ext cx="3697870" cy="1997660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오리엔테이션은 탐험할 과제를 이해하면서 현재의 우리가 어떤 단계에 와 있고 앞으로 어떻게 진행해야 할지에 대한 전체적인 그림을 그려보는 단계입니다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spc="-2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이때 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</a:t>
            </a:r>
            <a:r>
              <a:rPr lang="en-US" altLang="ko-KR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서비스디자이너</a:t>
            </a:r>
            <a:r>
              <a:rPr lang="en-US" altLang="ko-KR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와 정책가이드</a:t>
            </a:r>
            <a:r>
              <a:rPr lang="en-US" altLang="ko-KR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담당 공무원</a:t>
            </a:r>
            <a:r>
              <a:rPr lang="en-US" altLang="ko-KR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spc="-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은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 모두가 과제를 이해할 수 있도록 서비스디자인 프로세스 및 정책진행 단계에 대한 설명을 준비해야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또한 오리엔테이션은 공식적인 첫 모임으로 정보수집이 들어가기 전 팀원과 처음 마주하는 자리이기도 합니다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서로의 성향과 강점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약점 등을 이야기하고 역할을 나눈다면 효과적인 팀워크를 기대할 수 있을 것입니다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458367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기본구성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94261" y="1257868"/>
            <a:ext cx="3453621" cy="3170288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활동내용 안내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탐험가이드는 국민디자인단 소개와 전체활동기간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 구성 및 역할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과제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개요 등을 안내합니다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간단한 안내가 끝나면 회의 시 작성될 회의록 작성법을 공유하고 회의기록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촬영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 등의 역할 구분을 논의하세요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 부재 시 정책가이드가 오리엔테이션을 주재합니다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 상태 파악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탐험가이드는  탐험과제에 적용될 서비스디자인에 대한 개념과 프로세스를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정책가이드는 현 과제의 배경 및 현황을 팀원들에게 설명합니다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 후 각 팀원은 과제와 연관된 사전지식 및 의견을 공유합니다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 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다음 활동 논의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가능한 팀원들이 모두 모일 수 있는 일정으로 전체 일정계획을 정합니다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다음 활동은 서비스디자인 프로세스의 단계에 맞게 데스크리서치 계획을  세우고 역할 분담과 자료공유 일정을 정합니다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06" y="4428156"/>
            <a:ext cx="3948497" cy="18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01" y="509180"/>
            <a:ext cx="8892773" cy="612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10]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736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01" y="509179"/>
            <a:ext cx="8892773" cy="612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11]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36997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01" y="509179"/>
            <a:ext cx="8892773" cy="612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12]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87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001" y="509180"/>
            <a:ext cx="8892773" cy="612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13]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6281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" y="509179"/>
            <a:ext cx="8892772" cy="628679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14]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85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" y="509180"/>
            <a:ext cx="8892773" cy="6286796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15]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85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1" y="509180"/>
            <a:ext cx="8892771" cy="628679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16]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855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0" y="509180"/>
            <a:ext cx="8892772" cy="6286795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17]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224836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0" y="509180"/>
            <a:ext cx="8892772" cy="628679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18]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41079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00" y="509180"/>
            <a:ext cx="8892772" cy="628679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19]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194824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76995" y="4092818"/>
            <a:ext cx="2580515" cy="1350801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2918075" y="3910758"/>
            <a:ext cx="719926" cy="496560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OT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0.1.1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활동내용 안내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1"/>
            <a:ext cx="3576545" cy="12312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</a:t>
            </a: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활동과 주제를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소개하세요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또는 정책가이드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는 팀원들이 잘 이해할 수 있도록 국민디자인단 활동에 대한 전체적인 개요와 참여 과제에 대해 간단히 소개해주세요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정책가이드는 앞으로 활동한 주제에 대한 사업목표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수행기관 및 정책서비스 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이해관계자 현황 및 향후 계획에 대한 전반적인 내용을 소개합니다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70494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667504"/>
            <a:ext cx="3453621" cy="219155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 활동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</a:t>
            </a: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정책가이드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참가자들</a:t>
            </a:r>
          </a:p>
          <a:p>
            <a:pPr indent="-194964">
              <a:lnSpc>
                <a:spcPct val="140000"/>
              </a:lnSpc>
            </a:pP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서비스디자인프로세스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정책진행단계 설명자료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과제수요조사서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회의록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회의록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: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매 모임시 활동내용과 앞으로의 계획을 기록할 때 사용하세요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89193" y="4146348"/>
            <a:ext cx="2393520" cy="12220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회의록 구성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일시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장소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/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참석자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회의내용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향후 일정계획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활동사진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-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문의 및 요청사항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운영단에게 요청하는 사항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120" y="3982000"/>
            <a:ext cx="493185" cy="4253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48193" y="1352804"/>
            <a:ext cx="3908172" cy="1410479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302754" y="2763283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84854" y="3269538"/>
            <a:ext cx="3453621" cy="834264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팀원 구성 및 역할을 안내해주세요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 소개 후 간단한 아이스브레이킹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(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게임 등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)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을 통해 팀원들의 어색한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분위기를 풀어주세요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각 팀원들의 별명을 만들어 활동 시 호칭으로 이용해보세요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193" y="3187801"/>
            <a:ext cx="3908172" cy="1065056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297602" y="4252857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84854" y="4751683"/>
            <a:ext cx="3453621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회의 진행 및 회의록 작성법을 공유하세요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회의진행 방식과 회의록 작성법을 공유하세요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회의 시 필요한   기록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촬영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녹음 등의 역할을 분담하도록 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8193" y="4669947"/>
            <a:ext cx="3908172" cy="86643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4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20]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7" y="509180"/>
            <a:ext cx="8658560" cy="612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7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385052" y="171872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9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[</a:t>
            </a:r>
            <a:r>
              <a:rPr lang="ko-KR" altLang="en-US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부록  </a:t>
            </a:r>
            <a:r>
              <a:rPr lang="en-US" altLang="ko-KR" sz="9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21]</a:t>
            </a:r>
            <a:endParaRPr lang="ko-KR" altLang="en-US" sz="900" dirty="0">
              <a:solidFill>
                <a:srgbClr val="7F7F7F"/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8" y="509180"/>
            <a:ext cx="8658558" cy="612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afeptthumb3.phinf.naver.net/20140924_187/design_14114906870683yxQJ_JPEG/-1-638_%281%29.jpg?type=w74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0857" y="1349740"/>
            <a:ext cx="3113566" cy="40047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55306" name="Rectangle 2"/>
          <p:cNvSpPr>
            <a:spLocks noChangeArrowheads="1"/>
          </p:cNvSpPr>
          <p:nvPr/>
        </p:nvSpPr>
        <p:spPr bwMode="auto">
          <a:xfrm>
            <a:off x="1256010" y="955843"/>
            <a:ext cx="3518694" cy="3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6" tIns="45648" rIns="91296" bIns="4564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defTabSz="914400" eaLnBrk="1" fontAlgn="base" latin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1800" dirty="0" smtClean="0">
                <a:solidFill>
                  <a:srgbClr val="000000"/>
                </a:solidFill>
                <a:latin typeface="나눔바른고딕OTF Light" pitchFamily="50" charset="-127"/>
                <a:ea typeface="나눔바른고딕OTF Light" pitchFamily="50" charset="-127"/>
              </a:rPr>
              <a:t>공공서비스디자인 사용설명서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65180" y="234060"/>
            <a:ext cx="5733868" cy="516379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참고 </a:t>
            </a:r>
            <a:r>
              <a:rPr lang="en-US" altLang="ko-KR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: </a:t>
            </a:r>
            <a:r>
              <a:rPr lang="ko-KR" altLang="en-US" sz="2100" dirty="0" smtClean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공공서비스디자인의 </a:t>
            </a:r>
            <a:r>
              <a:rPr lang="ko-KR" altLang="en-US" sz="2100" dirty="0">
                <a:solidFill>
                  <a:srgbClr val="75C0A7"/>
                </a:solidFill>
                <a:latin typeface="나눔바른고딕OTF UltraLight"/>
                <a:ea typeface="나눔바른고딕OTF UltraLight"/>
                <a:cs typeface="나눔바른고딕OTF UltraLight"/>
              </a:rPr>
              <a:t>이해를 돕는 책</a:t>
            </a:r>
          </a:p>
        </p:txBody>
      </p:sp>
      <p:sp>
        <p:nvSpPr>
          <p:cNvPr id="13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7383780" y="6336665"/>
            <a:ext cx="23114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E9A3B6C-40C0-4883-BD56-2FEFAB3B6A65}" type="slidenum">
              <a:rPr lang="ko-KR" altLang="en-US" sz="800" smtClean="0">
                <a:solidFill>
                  <a:srgbClr val="898989"/>
                </a:solidFill>
                <a:latin typeface="나눔바른고딕OTF UltraLight" pitchFamily="50" charset="-127"/>
                <a:ea typeface="나눔바른고딕OTF UltraLight" pitchFamily="50" charset="-127"/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ko-KR" altLang="en-US" sz="800" dirty="0" smtClean="0">
              <a:solidFill>
                <a:srgbClr val="898989"/>
              </a:solidFill>
              <a:latin typeface="나눔바른고딕OTF UltraLight" pitchFamily="50" charset="-127"/>
              <a:ea typeface="나눔바른고딕OTF UltraLight" pitchFamily="50" charset="-127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283549" y="5520785"/>
            <a:ext cx="3518694" cy="49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6" tIns="45648" rIns="91296" bIns="4564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defTabSz="91440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정부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3.0 </a:t>
            </a:r>
            <a:r>
              <a:rPr lang="ko-KR" altLang="en-US" sz="9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국민디자인단</a:t>
            </a: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운영 </a:t>
            </a: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 방안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절차</a:t>
            </a:r>
            <a:r>
              <a:rPr lang="en-US" altLang="ko-KR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,</a:t>
            </a:r>
            <a:r>
              <a:rPr lang="ko-KR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 pitchFamily="50" charset="-127"/>
                <a:ea typeface="나눔바른고딕OTF Light" pitchFamily="50" charset="-127"/>
              </a:rPr>
              <a:t> 방법을 소개하고 있는 매뉴얼</a:t>
            </a:r>
            <a:endParaRPr lang="en-US" altLang="ko-KR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나눔바른고딕OTF Light" pitchFamily="50" charset="-127"/>
              <a:ea typeface="나눔바른고딕OTF Light" pitchFamily="50" charset="-127"/>
            </a:endParaRPr>
          </a:p>
          <a:p>
            <a:pPr defTabSz="91440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ko-KR" sz="900" dirty="0">
                <a:solidFill>
                  <a:srgbClr val="000000"/>
                </a:solidFill>
                <a:latin typeface="나눔바른고딕OTF Light" pitchFamily="50" charset="-127"/>
                <a:ea typeface="나눔바른고딕OTF Light" pitchFamily="50" charset="-127"/>
                <a:hlinkClick r:id="rId3"/>
              </a:rPr>
              <a:t>http://cafe.naver.com/usable/3197</a:t>
            </a:r>
            <a:r>
              <a:rPr kumimoji="0" lang="en-US" altLang="ko-KR" sz="900" dirty="0">
                <a:solidFill>
                  <a:srgbClr val="000000"/>
                </a:solidFill>
                <a:latin typeface="나눔바른고딕OTF Light" pitchFamily="50" charset="-127"/>
                <a:ea typeface="나눔바른고딕OTF Light" pitchFamily="50" charset="-127"/>
              </a:rPr>
              <a:t> </a:t>
            </a:r>
            <a:endParaRPr kumimoji="0" lang="ko-KR" altLang="en-US" sz="900" dirty="0">
              <a:solidFill>
                <a:srgbClr val="000000"/>
              </a:solidFill>
              <a:latin typeface="나눔바른고딕OTF Light" pitchFamily="50" charset="-127"/>
              <a:ea typeface="나눔바른고딕OTF Light" pitchFamily="50" charset="-127"/>
            </a:endParaRPr>
          </a:p>
        </p:txBody>
      </p:sp>
      <p:pic>
        <p:nvPicPr>
          <p:cNvPr id="15" name="Picture 9" descr="C:\업무관련\서비스디자인팀_2013\001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0"/>
          <a:stretch>
            <a:fillRect/>
          </a:stretch>
        </p:blipFill>
        <p:spPr bwMode="auto">
          <a:xfrm>
            <a:off x="5373965" y="1350089"/>
            <a:ext cx="3198454" cy="40043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0"/>
          <p:cNvSpPr/>
          <p:nvPr/>
        </p:nvSpPr>
        <p:spPr>
          <a:xfrm>
            <a:off x="5328245" y="5536025"/>
            <a:ext cx="3623731" cy="4833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>
              <a:lnSpc>
                <a:spcPct val="150000"/>
              </a:lnSpc>
            </a:pP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국내 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최초로 공공정책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·</a:t>
            </a:r>
            <a:r>
              <a:rPr lang="ko-KR" altLang="en-US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공공서비스와 서비스디자인의 만남을 다룬 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책</a:t>
            </a: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>
              <a:lnSpc>
                <a:spcPct val="150000"/>
              </a:lnSpc>
            </a:pP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5"/>
              </a:rPr>
              <a:t>http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5"/>
              </a:rPr>
              <a:t>://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5"/>
              </a:rPr>
              <a:t>www.slideshare.net/sdnight/ss-31982609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5262641" y="958734"/>
            <a:ext cx="3518694" cy="30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6" tIns="45648" rIns="91296" bIns="4564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defTabSz="914400" eaLnBrk="1" fontAlgn="base" latinLnBrk="1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ko-KR" altLang="en-US" sz="1800" dirty="0" smtClean="0">
                <a:solidFill>
                  <a:srgbClr val="000000"/>
                </a:solidFill>
                <a:latin typeface="나눔바른고딕OTF Light" pitchFamily="50" charset="-127"/>
                <a:ea typeface="나눔바른고딕OTF Light" pitchFamily="50" charset="-127"/>
              </a:rPr>
              <a:t>공공정책</a:t>
            </a:r>
            <a:r>
              <a:rPr lang="en-US" altLang="ko-KR" sz="1800" dirty="0" smtClean="0">
                <a:solidFill>
                  <a:srgbClr val="000000"/>
                </a:solidFill>
                <a:latin typeface="나눔바른고딕OTF Light" pitchFamily="50" charset="-127"/>
                <a:ea typeface="나눔바른고딕OTF Light" pitchFamily="50" charset="-127"/>
              </a:rPr>
              <a:t>, </a:t>
            </a:r>
            <a:r>
              <a:rPr lang="ko-KR" altLang="en-US" sz="1800" dirty="0" smtClean="0">
                <a:solidFill>
                  <a:srgbClr val="000000"/>
                </a:solidFill>
                <a:latin typeface="나눔바른고딕OTF Light" pitchFamily="50" charset="-127"/>
                <a:ea typeface="나눔바른고딕OTF Light" pitchFamily="50" charset="-127"/>
              </a:rPr>
              <a:t>책상에서 현장으로</a:t>
            </a:r>
            <a:endParaRPr lang="ko-KR" altLang="en-US" sz="1800" dirty="0" smtClean="0">
              <a:solidFill>
                <a:srgbClr val="000000"/>
              </a:solidFill>
              <a:latin typeface="나눔바른고딕OTF Light" pitchFamily="50" charset="-127"/>
              <a:ea typeface="나눔바른고딕OTF Light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42772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9" t="39554" r="8792" b="47556"/>
          <a:stretch/>
        </p:blipFill>
        <p:spPr>
          <a:xfrm>
            <a:off x="2326639" y="2924816"/>
            <a:ext cx="5293362" cy="583680"/>
          </a:xfrm>
          <a:prstGeom prst="rect">
            <a:avLst/>
          </a:prstGeom>
        </p:spPr>
      </p:pic>
      <p:sp>
        <p:nvSpPr>
          <p:cNvPr id="3" name="Rectangle 6"/>
          <p:cNvSpPr/>
          <p:nvPr/>
        </p:nvSpPr>
        <p:spPr>
          <a:xfrm>
            <a:off x="2921168" y="3896595"/>
            <a:ext cx="4104304" cy="129708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265113" algn="ctr">
              <a:lnSpc>
                <a:spcPct val="150000"/>
              </a:lnSpc>
            </a:pP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웹사이트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3"/>
              </a:rPr>
              <a:t>http://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3"/>
              </a:rPr>
              <a:t>cafe.naver.com/govservicedesign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</a:p>
          <a:p>
            <a:pPr indent="-265113" algn="ctr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algn="ctr">
              <a:lnSpc>
                <a:spcPct val="150000"/>
              </a:lnSpc>
            </a:pP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algn="ctr">
              <a:lnSpc>
                <a:spcPct val="150000"/>
              </a:lnSpc>
            </a:pP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algn="ctr">
              <a:lnSpc>
                <a:spcPct val="150000"/>
              </a:lnSpc>
            </a:pPr>
            <a:endParaRPr lang="en-US" altLang="ko-KR" sz="9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265113" algn="ctr">
              <a:lnSpc>
                <a:spcPct val="150000"/>
              </a:lnSpc>
            </a:pP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ko-KR" altLang="en-US" sz="9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페이스북</a:t>
            </a:r>
            <a:r>
              <a:rPr lang="ko-KR" altLang="en-US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en-US" altLang="ko-KR" sz="9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4"/>
              </a:rPr>
              <a:t>https://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  <a:hlinkClick r:id="rId4"/>
              </a:rPr>
              <a:t>www.facebook.com/govservicedesign</a:t>
            </a:r>
            <a:r>
              <a:rPr lang="en-US" altLang="ko-KR" sz="9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endParaRPr lang="en-US" altLang="ko-KR" sz="9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pic>
        <p:nvPicPr>
          <p:cNvPr id="4" name="_x189443080" descr="EMB0000222c1d0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t="5725" r="5484" b="4649"/>
          <a:stretch>
            <a:fillRect/>
          </a:stretch>
        </p:blipFill>
        <p:spPr bwMode="auto">
          <a:xfrm>
            <a:off x="4633359" y="4192634"/>
            <a:ext cx="679923" cy="68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_x189443240" descr="EMB0000222c1d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2983" r="4131" b="3146"/>
          <a:stretch>
            <a:fillRect/>
          </a:stretch>
        </p:blipFill>
        <p:spPr bwMode="auto">
          <a:xfrm>
            <a:off x="4633359" y="5207573"/>
            <a:ext cx="661987" cy="66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0" t="80447" r="27492" b="11419"/>
          <a:stretch/>
        </p:blipFill>
        <p:spPr>
          <a:xfrm>
            <a:off x="110744" y="6299376"/>
            <a:ext cx="3147568" cy="406432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2397760" y="2558615"/>
            <a:ext cx="5151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265113" algn="ctr">
              <a:lnSpc>
                <a:spcPct val="150000"/>
              </a:lnSpc>
            </a:pPr>
            <a:r>
              <a:rPr lang="ko-KR" altLang="en-US" sz="13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나눔바른고딕OTF Light"/>
                <a:ea typeface="나눔바른고딕OTF Light"/>
                <a:cs typeface="나눔바른고딕OTF Light"/>
              </a:rPr>
              <a:t>국민이 정책을 디자인합니다</a:t>
            </a: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r>
              <a:rPr lang="ko-KR" altLang="en-US" sz="13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나눔바른고딕OTF Light"/>
                <a:ea typeface="나눔바른고딕OTF Light"/>
                <a:cs typeface="나눔바른고딕OTF Light"/>
              </a:rPr>
              <a:t>현실이 되는 정책상상</a:t>
            </a:r>
            <a:r>
              <a:rPr lang="en-US" altLang="ko-KR" sz="13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나눔바른고딕OTF Light"/>
                <a:ea typeface="나눔바른고딕OTF Light"/>
                <a:cs typeface="나눔바른고딕OTF Light"/>
              </a:rPr>
              <a:t>, ‘</a:t>
            </a:r>
            <a:r>
              <a:rPr lang="ko-KR" altLang="en-US" sz="1300" dirty="0" err="1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</a:t>
            </a:r>
            <a:r>
              <a:rPr lang="ko-KR" altLang="en-US" sz="1300" dirty="0">
                <a:ln>
                  <a:solidFill>
                    <a:srgbClr val="4F81BD">
                      <a:alpha val="0"/>
                    </a:srgbClr>
                  </a:solidFill>
                </a:ln>
                <a:solidFill>
                  <a:prstClr val="black">
                    <a:lumMod val="65000"/>
                    <a:lumOff val="35000"/>
                  </a:prstClr>
                </a:solidFill>
                <a:latin typeface="나눔바른고딕OTF Light"/>
                <a:ea typeface="나눔바른고딕OTF Light"/>
                <a:cs typeface="나눔바른고딕OTF Light"/>
              </a:rPr>
              <a:t>’ </a:t>
            </a:r>
            <a:endParaRPr lang="ko-KR" altLang="en-US" sz="1300" dirty="0">
              <a:ln>
                <a:solidFill>
                  <a:srgbClr val="4F81BD">
                    <a:alpha val="0"/>
                  </a:srgbClr>
                </a:solidFill>
              </a:ln>
              <a:solidFill>
                <a:prstClr val="black">
                  <a:lumMod val="65000"/>
                  <a:lumOff val="35000"/>
                </a:prst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96167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573016" y="376938"/>
            <a:ext cx="2538734" cy="410132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200" dirty="0" smtClean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0.1 </a:t>
            </a:r>
            <a:r>
              <a:rPr lang="ko-KR" altLang="en-US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국민디자인단 </a:t>
            </a:r>
            <a:r>
              <a:rPr lang="en-US" altLang="ko-KR" sz="1200" dirty="0">
                <a:solidFill>
                  <a:srgbClr val="7F7F7F"/>
                </a:solidFill>
                <a:latin typeface="나눔바른고딕OTF Light"/>
                <a:ea typeface="나눔바른고딕OTF Light"/>
                <a:cs typeface="나눔바른고딕OTF Light"/>
              </a:rPr>
              <a:t>OT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3016" y="937191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altLang="ko-KR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0.1.2 </a:t>
            </a: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현 상태 파악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448960" y="937190"/>
            <a:ext cx="1030545" cy="320678"/>
          </a:xfrm>
          <a:prstGeom prst="rect">
            <a:avLst/>
          </a:prstGeom>
        </p:spPr>
        <p:txBody>
          <a:bodyPr vert="horz" lIns="95780" tIns="47890" rIns="95780" bIns="47890" rtlCol="0">
            <a:normAutofit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"/>
                <a:ea typeface="나눔바른고딕OTF"/>
                <a:cs typeface="나눔바른고딕OTF"/>
              </a:rPr>
              <a:t>실행순서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84854" y="1434540"/>
            <a:ext cx="3453621" cy="1231296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1.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현재 정책과제의 상황을 이해합니다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팀원들과 함께 과제수요조사서를 검토하며 현 정책과제의 진행상황을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되짚어 보세요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비즈니스모델캔버스를 현 정책 진행단계와 자원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대상 등을 비즈니스적 관점으로 한 눈에 파악하는 도구로 사용하세요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870494" y="1159379"/>
            <a:ext cx="1382040" cy="275161"/>
          </a:xfrm>
          <a:prstGeom prst="rect">
            <a:avLst/>
          </a:prstGeom>
        </p:spPr>
        <p:txBody>
          <a:bodyPr vert="horz" lIns="95780" tIns="47890" rIns="95780" bIns="47890" rtlCol="0">
            <a:normAutofit lnSpcReduction="10000"/>
          </a:bodyPr>
          <a:lstStyle>
            <a:lvl1pPr marL="488406" indent="-488406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8213" indent="-407005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8021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9229" indent="-325604" algn="l" defTabSz="651208" rtl="0" eaLnBrk="1" latinLnBrk="0" hangingPunct="1">
              <a:spcBef>
                <a:spcPct val="20000"/>
              </a:spcBef>
              <a:buFont typeface="Arial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30437" indent="-325604" algn="l" defTabSz="651208" rtl="0" eaLnBrk="1" latinLnBrk="0" hangingPunct="1">
              <a:spcBef>
                <a:spcPct val="20000"/>
              </a:spcBef>
              <a:buFont typeface="Arial"/>
              <a:buChar char="»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81645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32854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84062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35270" indent="-325604" algn="l" defTabSz="651208" rtl="0" eaLnBrk="1" latinLnBrk="0" hangingPunct="1">
              <a:spcBef>
                <a:spcPct val="20000"/>
              </a:spcBef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ko-KR" altLang="en-US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어떻게 실행할까요</a:t>
            </a:r>
            <a:r>
              <a:rPr lang="en-US" altLang="ko-KR" sz="1000" dirty="0">
                <a:solidFill>
                  <a:srgbClr val="75C0A7"/>
                </a:solidFill>
                <a:latin typeface="나눔바른고딕OTF"/>
                <a:ea typeface="나눔바른고딕OTF"/>
                <a:cs typeface="나눔바른고딕OTF"/>
              </a:rPr>
              <a:t>?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08911" y="1667504"/>
            <a:ext cx="3915464" cy="226542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소요시간</a:t>
            </a: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80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분 이상</a:t>
            </a:r>
          </a:p>
          <a:p>
            <a:pPr indent="-194964">
              <a:lnSpc>
                <a:spcPct val="140000"/>
              </a:lnSpc>
            </a:pPr>
            <a:endParaRPr lang="en-US" altLang="ko-KR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역할구성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 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1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명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그 외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참가자들</a:t>
            </a:r>
            <a:endParaRPr lang="en-US" altLang="ko-KR" sz="9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2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* ‘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퍼실리테이터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’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란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?</a:t>
            </a:r>
          </a:p>
          <a:p>
            <a:pPr indent="-194964">
              <a:lnSpc>
                <a:spcPct val="140000"/>
              </a:lnSpc>
            </a:pP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 여러 사람이 일정한 목적을 가지고 함께 일을 할 때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효과적인 목적 달성을 위해  회의 진행을 </a:t>
            </a:r>
            <a:endParaRPr lang="en-US" altLang="ko-KR" sz="800" dirty="0" smtClean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설계하고  참여를 유도하여  질 높은 결과물을  만들어내도록 도움을 주는 사람을 말합니다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en-US" altLang="ko-KR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주로 탐험가이드가 맡으며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탐험가이드 부재 시 정책가이드가 역할을 대신합니다</a:t>
            </a:r>
            <a:r>
              <a:rPr lang="en-US" altLang="ko-KR" sz="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    </a:t>
            </a:r>
            <a:endParaRPr lang="ko-KR" altLang="en-US" sz="8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endParaRPr lang="en-US" altLang="ko-KR" sz="7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사용서식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비즈니스모델캔버스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348193" y="1352804"/>
            <a:ext cx="3739877" cy="1212100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7204105" y="2559939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484854" y="3058765"/>
            <a:ext cx="3453621" cy="640365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2.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현 정책단계에 활용할 수 있는 자원을 파악합니다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현 정책의 진행단계를 파악을 통해 과제수요자와 이해관계자가 누구인지 정의를 내려보고 어떠한 자원이 있는지 확인합니다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193" y="2977029"/>
            <a:ext cx="3739877" cy="882995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204105" y="3858629"/>
            <a:ext cx="5137" cy="417090"/>
          </a:xfrm>
          <a:prstGeom prst="straightConnector1">
            <a:avLst/>
          </a:prstGeom>
          <a:ln w="6350">
            <a:solidFill>
              <a:srgbClr val="75C0A7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484854" y="4357455"/>
            <a:ext cx="3453621" cy="643963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Step 3. </a:t>
            </a:r>
            <a:r>
              <a:rPr lang="ko-KR" altLang="en-US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논의를 통해 중요한 내용을 정리하세요</a:t>
            </a:r>
            <a:r>
              <a:rPr lang="en-US" altLang="ko-KR" sz="900" dirty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파악된 중요한 사항들을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 의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항목에 맞게 정리하고 모든 팀원들과 </a:t>
            </a:r>
            <a:endParaRPr lang="en-US" altLang="ko-KR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공유하세요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48193" y="4275719"/>
            <a:ext cx="3739877" cy="866438"/>
          </a:xfrm>
          <a:prstGeom prst="rect">
            <a:avLst/>
          </a:prstGeom>
          <a:noFill/>
          <a:ln w="6350">
            <a:solidFill>
              <a:srgbClr val="75C0A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7245" tIns="33622" rIns="67245" bIns="33622" rtlCol="0" anchor="ctr"/>
          <a:lstStyle/>
          <a:p>
            <a:pPr algn="ctr"/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45" y="4029744"/>
            <a:ext cx="3424705" cy="235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2"/>
          <p:cNvSpPr/>
          <p:nvPr/>
        </p:nvSpPr>
        <p:spPr>
          <a:xfrm>
            <a:off x="2803472" y="1667504"/>
            <a:ext cx="2888864" cy="455699"/>
          </a:xfrm>
          <a:prstGeom prst="rect">
            <a:avLst/>
          </a:prstGeom>
        </p:spPr>
        <p:txBody>
          <a:bodyPr wrap="square" lIns="67245" tIns="33622" rIns="67245" bIns="33622">
            <a:spAutoFit/>
          </a:bodyPr>
          <a:lstStyle/>
          <a:p>
            <a:pPr indent="-194964">
              <a:lnSpc>
                <a:spcPct val="140000"/>
              </a:lnSpc>
            </a:pPr>
            <a:r>
              <a:rPr lang="ko-KR" altLang="en-US" sz="900" dirty="0" smtClean="0">
                <a:solidFill>
                  <a:srgbClr val="75C0A7"/>
                </a:solidFill>
                <a:latin typeface="나눔바른고딕OTF Light"/>
                <a:ea typeface="나눔바른고딕OTF Light"/>
                <a:cs typeface="나눔바른고딕OTF Light"/>
              </a:rPr>
              <a:t>준비물</a:t>
            </a:r>
            <a:endParaRPr lang="ko-KR" altLang="en-US" sz="900" dirty="0">
              <a:solidFill>
                <a:srgbClr val="75C0A7"/>
              </a:solidFill>
              <a:latin typeface="나눔바른고딕OTF Light"/>
              <a:ea typeface="나눔바른고딕OTF Light"/>
              <a:cs typeface="나눔바른고딕OTF Light"/>
            </a:endParaRPr>
          </a:p>
          <a:p>
            <a:pPr indent="-194964">
              <a:lnSpc>
                <a:spcPct val="140000"/>
              </a:lnSpc>
            </a:pP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A4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종이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펜</a:t>
            </a:r>
            <a:r>
              <a:rPr lang="en-US" altLang="ko-KR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, </a:t>
            </a:r>
            <a:r>
              <a:rPr lang="ko-KR" alt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바른고딕OTF Light"/>
                <a:ea typeface="나눔바른고딕OTF Light"/>
                <a:cs typeface="나눔바른고딕OTF Light"/>
              </a:rPr>
              <a:t>포스트잇</a:t>
            </a:r>
            <a:endParaRPr lang="ko-KR" altLang="en-US" sz="900" dirty="0">
              <a:solidFill>
                <a:schemeClr val="tx1">
                  <a:lumMod val="50000"/>
                  <a:lumOff val="50000"/>
                </a:schemeClr>
              </a:solidFill>
              <a:latin typeface="나눔바른고딕OTF Light"/>
              <a:ea typeface="나눔바른고딕OTF Light"/>
              <a:cs typeface="나눔바른고딕OTF Light"/>
            </a:endParaRPr>
          </a:p>
        </p:txBody>
      </p:sp>
    </p:spTree>
    <p:extLst>
      <p:ext uri="{BB962C8B-B14F-4D97-AF65-F5344CB8AC3E}">
        <p14:creationId xmlns:p14="http://schemas.microsoft.com/office/powerpoint/2010/main" val="251184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나눔명조" pitchFamily="18" charset="-127"/>
            <a:ea typeface="나눔명조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나눔명조" pitchFamily="18" charset="-127"/>
            <a:ea typeface="나눔명조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7925</TotalTime>
  <Words>9588</Words>
  <Application>Microsoft Office PowerPoint</Application>
  <PresentationFormat>A4 용지(210x297mm)</PresentationFormat>
  <Paragraphs>1324</Paragraphs>
  <Slides>83</Slides>
  <Notes>5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83</vt:i4>
      </vt:variant>
    </vt:vector>
  </HeadingPairs>
  <TitlesOfParts>
    <vt:vector size="96" baseType="lpstr">
      <vt:lpstr>굴림</vt:lpstr>
      <vt:lpstr>Arial</vt:lpstr>
      <vt:lpstr>Calibri</vt:lpstr>
      <vt:lpstr>나눔바른고딕OTF</vt:lpstr>
      <vt:lpstr>나눔바른고딕OTF UltraLight</vt:lpstr>
      <vt:lpstr>나눔바른고딕OTF Light</vt:lpstr>
      <vt:lpstr>Yoon 윤명조 520_TT</vt:lpstr>
      <vt:lpstr>나눔고딕</vt:lpstr>
      <vt:lpstr>나눔바른고딕</vt:lpstr>
      <vt:lpstr>맑은 고딕</vt:lpstr>
      <vt:lpstr>Office Theme</vt:lpstr>
      <vt:lpstr>디자인 사용자 지정</vt:lpstr>
      <vt:lpstr>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yoo</dc:creator>
  <cp:lastModifiedBy>윤성원</cp:lastModifiedBy>
  <cp:revision>253</cp:revision>
  <cp:lastPrinted>2015-06-29T10:00:17Z</cp:lastPrinted>
  <dcterms:created xsi:type="dcterms:W3CDTF">2015-06-01T02:36:24Z</dcterms:created>
  <dcterms:modified xsi:type="dcterms:W3CDTF">2015-06-29T10:01:12Z</dcterms:modified>
</cp:coreProperties>
</file>