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87" userDrawn="1">
          <p15:clr>
            <a:srgbClr val="A4A3A4"/>
          </p15:clr>
        </p15:guide>
        <p15:guide id="4" pos="4133" userDrawn="1">
          <p15:clr>
            <a:srgbClr val="A4A3A4"/>
          </p15:clr>
        </p15:guide>
        <p15:guide id="5" pos="436" userDrawn="1">
          <p15:clr>
            <a:srgbClr val="A4A3A4"/>
          </p15:clr>
        </p15:guide>
        <p15:guide id="6" orient="horz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D7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2076" y="90"/>
      </p:cViewPr>
      <p:guideLst>
        <p:guide orient="horz" pos="3120"/>
        <p:guide pos="2160"/>
        <p:guide pos="187"/>
        <p:guide pos="4133"/>
        <p:guide pos="436"/>
        <p:guide orient="horz"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10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2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87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42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1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1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8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01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8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7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65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C8CB-153C-4081-9E4B-C0F39F82A2C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5488-CCB9-4E38-9A6A-B510B3FE9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5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eonju.go.kr/planweb/board/view.9is?dataUid=9be517a8874b82ad0189cd514370038e&amp;page=1&amp;boardUid=9be517a74f8dee91014f90e8502d0602&amp;contentUid=9be517a769953e5f0169c1dfd63e01a7&amp;layoutUid=&amp;searchType=&amp;keyword=&amp;categoryUid1=&amp;categoryUid2=&amp;cateogryUid3=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onju.go.kr/" TargetMode="External"/><Relationship Id="rId2" Type="http://schemas.openxmlformats.org/officeDocument/2006/relationships/hyperlink" Target="mailto:egyouth8@daum.ne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0001" y="1894789"/>
            <a:ext cx="62642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관광거점도시 전주시에서는 </a:t>
            </a:r>
            <a:r>
              <a:rPr lang="ko-KR" altLang="en-US" sz="13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조선팝의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다양한 장르를 즐길 수 있는</a:t>
            </a:r>
            <a:r>
              <a:rPr lang="en-US" altLang="ko-KR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,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</a:t>
            </a:r>
            <a:endParaRPr lang="en-US" altLang="ko-KR" sz="13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en-US" altLang="ko-KR" sz="1400" b="1" dirty="0">
                <a:latin typeface="a고딕14" panose="02020600000000000000" pitchFamily="18" charset="-127"/>
                <a:ea typeface="a고딕14" panose="02020600000000000000" pitchFamily="18" charset="-127"/>
              </a:rPr>
              <a:t>‘2023 </a:t>
            </a:r>
            <a:r>
              <a:rPr lang="ko-KR" altLang="en-US" sz="1400" b="1" dirty="0">
                <a:latin typeface="a고딕14" panose="02020600000000000000" pitchFamily="18" charset="-127"/>
                <a:ea typeface="a고딕14" panose="02020600000000000000" pitchFamily="18" charset="-127"/>
              </a:rPr>
              <a:t>전주 </a:t>
            </a:r>
            <a:r>
              <a:rPr lang="ko-KR" altLang="en-US" sz="1400" b="1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조선팝</a:t>
            </a:r>
            <a:r>
              <a:rPr lang="ko-KR" altLang="en-US" sz="1400" b="1" dirty="0">
                <a:latin typeface="a고딕14" panose="02020600000000000000" pitchFamily="18" charset="-127"/>
                <a:ea typeface="a고딕14" panose="02020600000000000000" pitchFamily="18" charset="-127"/>
              </a:rPr>
              <a:t> 페스티벌</a:t>
            </a:r>
            <a:r>
              <a:rPr lang="en-US" altLang="ko-KR" sz="1400" b="1" dirty="0">
                <a:latin typeface="a고딕14" panose="02020600000000000000" pitchFamily="18" charset="-127"/>
                <a:ea typeface="a고딕14" panose="02020600000000000000" pitchFamily="18" charset="-127"/>
              </a:rPr>
              <a:t>’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을 개최합니다</a:t>
            </a:r>
            <a:r>
              <a:rPr lang="en-US" altLang="ko-KR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이에 </a:t>
            </a:r>
            <a:r>
              <a:rPr lang="ko-KR" altLang="en-US" sz="13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참가팀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공모를 다음과 같이 진행하오니 </a:t>
            </a:r>
            <a:r>
              <a:rPr lang="ko-KR" altLang="en-US" sz="13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열정있는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</a:t>
            </a:r>
            <a:r>
              <a:rPr lang="ko-KR" altLang="en-US" sz="13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조선팝</a:t>
            </a:r>
            <a:r>
              <a:rPr lang="ko-KR" altLang="en-US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 뮤지션들의 많은 참여바랍니다</a:t>
            </a:r>
            <a:r>
              <a:rPr lang="en-US" altLang="ko-KR" sz="1300" dirty="0">
                <a:latin typeface="a고딕14" panose="02020600000000000000" pitchFamily="18" charset="-127"/>
                <a:ea typeface="a고딕14" panose="02020600000000000000" pitchFamily="18" charset="-127"/>
              </a:rPr>
              <a:t>.</a:t>
            </a:r>
            <a:endParaRPr lang="ko-KR" altLang="en-US" sz="13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8297" y="2919457"/>
            <a:ext cx="3431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ko-KR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2023</a:t>
            </a:r>
            <a:r>
              <a:rPr lang="ko-KR" altLang="en-US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년 </a:t>
            </a:r>
            <a:r>
              <a:rPr lang="en-US" altLang="ko-KR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8</a:t>
            </a:r>
            <a:r>
              <a:rPr lang="ko-KR" altLang="en-US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월 </a:t>
            </a:r>
            <a:r>
              <a:rPr lang="en-US" altLang="ko-KR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7</a:t>
            </a:r>
            <a:r>
              <a:rPr lang="ko-KR" altLang="en-US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일</a:t>
            </a:r>
            <a:endParaRPr lang="en-US" altLang="ko-KR" sz="14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r">
              <a:spcBef>
                <a:spcPts val="600"/>
              </a:spcBef>
            </a:pPr>
            <a:r>
              <a:rPr lang="en-US" altLang="ko-KR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2023 </a:t>
            </a:r>
            <a:r>
              <a:rPr lang="ko-KR" altLang="en-US" sz="1400" dirty="0" err="1">
                <a:latin typeface="a고딕16" panose="02020600000000000000" pitchFamily="18" charset="-127"/>
                <a:ea typeface="a고딕16" panose="02020600000000000000" pitchFamily="18" charset="-127"/>
              </a:rPr>
              <a:t>전주조선팝페스티벌</a:t>
            </a:r>
            <a:r>
              <a:rPr lang="ko-KR" altLang="en-US" sz="1400" dirty="0">
                <a:latin typeface="a고딕16" panose="02020600000000000000" pitchFamily="18" charset="-127"/>
                <a:ea typeface="a고딕16" panose="02020600000000000000" pitchFamily="18" charset="-127"/>
              </a:rPr>
              <a:t> 추진사무국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96863" y="3586214"/>
            <a:ext cx="328779" cy="328779"/>
          </a:xfrm>
          <a:prstGeom prst="rect">
            <a:avLst/>
          </a:prstGeom>
          <a:solidFill>
            <a:srgbClr val="E85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1</a:t>
            </a:r>
            <a:endParaRPr lang="ko-KR" altLang="en-US" sz="13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67027" y="3903270"/>
            <a:ext cx="1445891" cy="0"/>
          </a:xfrm>
          <a:prstGeom prst="line">
            <a:avLst/>
          </a:prstGeom>
          <a:ln w="19050">
            <a:solidFill>
              <a:srgbClr val="E85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1662" y="3609660"/>
            <a:ext cx="91884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모 집 개 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6795" y="3977985"/>
            <a:ext cx="60491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가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주최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/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주관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: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전주시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/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㈜빅컴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나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모집 분야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:  ①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노래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, ②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연주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,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③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퍼포먼스 등 전국 </a:t>
            </a:r>
            <a:r>
              <a:rPr lang="ko-KR" altLang="en-US" sz="12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조선팝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뮤지션 누구나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일정 및 장소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</a:t>
            </a:r>
            <a:endParaRPr lang="ko-KR" altLang="en-US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64308"/>
              </p:ext>
            </p:extLst>
          </p:nvPr>
        </p:nvGraphicFramePr>
        <p:xfrm>
          <a:off x="476944" y="4822156"/>
          <a:ext cx="5904112" cy="291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4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구분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일정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내용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비고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모집 공고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2023.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8. 7.(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월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)~</a:t>
                      </a:r>
                    </a:p>
                    <a:p>
                      <a:pPr algn="ctr" latinLnBrk="1"/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2023. 8. 27.(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일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참가자 모집 공고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전주시청 홈페이지</a:t>
                      </a:r>
                      <a:endParaRPr lang="en-US" altLang="ko-KR" sz="9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ctr" latinLnBrk="1"/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  <a:hlinkClick r:id="rId2"/>
                        </a:rPr>
                        <a:t>www.jeonju.go.kr</a:t>
                      </a:r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‘</a:t>
                      </a:r>
                      <a:r>
                        <a:rPr lang="ko-KR" altLang="en-US" sz="9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새소식</a:t>
                      </a:r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’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4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참가신청서</a:t>
                      </a:r>
                      <a:endParaRPr lang="en-US" altLang="ko-KR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접수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참가신청서</a:t>
                      </a:r>
                      <a:endParaRPr lang="en-US" altLang="ko-KR" sz="1200" baseline="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l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개인정보 수집 활용 동의서</a:t>
                      </a:r>
                      <a:endParaRPr lang="en-US" altLang="ko-KR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l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공연 영상물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egyouth18@daum.net</a:t>
                      </a:r>
                    </a:p>
                    <a:p>
                      <a:pPr algn="ctr" latinLnBrk="1"/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이메일 접수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2023. 8. 29.(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화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en-US" altLang="ko-KR" sz="10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8.27.(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일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 23:59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까지 제출</a:t>
                      </a:r>
                      <a:endParaRPr lang="ko-KR" altLang="en-US" sz="10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서류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영상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심사 진행</a:t>
                      </a:r>
                      <a:endParaRPr lang="en-US" altLang="ko-KR" sz="1200" baseline="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l" latinLnBrk="1"/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- 8.30.(</a:t>
                      </a:r>
                      <a:r>
                        <a:rPr lang="ko-KR" altLang="en-US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수</a:t>
                      </a: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r>
                        <a:rPr lang="ko-KR" altLang="en-US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 결과 발표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40</a:t>
                      </a:r>
                      <a:r>
                        <a:rPr lang="ko-KR" altLang="en-US" sz="9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개팀</a:t>
                      </a:r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선발 </a:t>
                      </a:r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(2</a:t>
                      </a:r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배수</a:t>
                      </a:r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1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2023. 9.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5.(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화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9.4.(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월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 18:00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까지 제출</a:t>
                      </a:r>
                      <a:endParaRPr lang="ko-KR" altLang="en-US" sz="16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 2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영상 심사 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&amp; 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전화 인터뷰</a:t>
                      </a:r>
                      <a:endParaRPr lang="en-US" altLang="ko-KR" sz="1200" baseline="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algn="l" latinLnBrk="1"/>
                      <a:r>
                        <a:rPr lang="en-US" altLang="ko-KR" sz="1200" baseline="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en-US" altLang="ko-KR" sz="900" baseline="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- </a:t>
                      </a: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</a:t>
                      </a:r>
                      <a:r>
                        <a:rPr lang="ko-KR" altLang="en-US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심사를 위한 실연 영상 제출</a:t>
                      </a:r>
                      <a:b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</a:b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  </a:t>
                      </a:r>
                      <a:r>
                        <a:rPr lang="en-US" altLang="ko-KR" sz="900" baseline="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 영상과 다른 영상이어야 함</a:t>
                      </a:r>
                      <a:r>
                        <a:rPr lang="en-US" altLang="ko-KR" sz="900" dirty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ko-KR" altLang="en-US" sz="900" dirty="0">
                        <a:solidFill>
                          <a:srgbClr val="FF0000"/>
                        </a:solidFill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</a:t>
                      </a:r>
                      <a:r>
                        <a:rPr lang="ko-KR" altLang="en-US" sz="9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개팀</a:t>
                      </a:r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선발 </a:t>
                      </a:r>
                      <a:endParaRPr lang="en-US" altLang="ko-KR" sz="9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최종 발표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2023. 9. 6.(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수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|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최종 </a:t>
                      </a:r>
                      <a:r>
                        <a:rPr lang="ko-KR" altLang="en-US" sz="1200" baseline="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공연팀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en-US" altLang="ko-KR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20</a:t>
                      </a:r>
                      <a:r>
                        <a:rPr lang="ko-KR" altLang="en-US" sz="1200" baseline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 선정</a:t>
                      </a: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개별 통보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6863" y="9671537"/>
            <a:ext cx="6264275" cy="222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latin typeface="a고딕17" panose="02020600000000000000" pitchFamily="18" charset="-127"/>
                <a:ea typeface="a고딕17" panose="02020600000000000000" pitchFamily="18" charset="-127"/>
              </a:rPr>
              <a:t>- 1 -</a:t>
            </a:r>
            <a:endParaRPr lang="ko-KR" altLang="en-US" sz="800" dirty="0">
              <a:latin typeface="a고딕17" panose="02020600000000000000" pitchFamily="18" charset="-127"/>
              <a:ea typeface="a고딕17" panose="02020600000000000000" pitchFamily="18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26B915-54B4-CDBD-6D25-B0590742570A}"/>
              </a:ext>
            </a:extLst>
          </p:cNvPr>
          <p:cNvSpPr txBox="1"/>
          <p:nvPr/>
        </p:nvSpPr>
        <p:spPr>
          <a:xfrm>
            <a:off x="2823143" y="9317500"/>
            <a:ext cx="3557913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0000FF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※ </a:t>
            </a:r>
            <a:r>
              <a:rPr lang="ko-KR" altLang="en-US" sz="1000" dirty="0">
                <a:solidFill>
                  <a:srgbClr val="0000FF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상기 심사 일정 및 공연 일정은 사정에 따라 변동될 수 있습니다</a:t>
            </a:r>
            <a:r>
              <a:rPr lang="en-US" altLang="ko-KR" sz="1000" dirty="0">
                <a:solidFill>
                  <a:srgbClr val="0000FF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.</a:t>
            </a:r>
            <a:endParaRPr lang="ko-KR" altLang="en-US" sz="10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949" y="7753055"/>
            <a:ext cx="6049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2023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전주 </a:t>
            </a:r>
            <a:r>
              <a:rPr lang="ko-KR" altLang="en-US" sz="12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조선팝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페스티벌 공연 일정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안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</a:t>
            </a:r>
            <a:endParaRPr lang="ko-KR" altLang="en-US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E0691C6B-BBFB-CC92-745C-00F5DF40C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40564"/>
              </p:ext>
            </p:extLst>
          </p:nvPr>
        </p:nvGraphicFramePr>
        <p:xfrm>
          <a:off x="476944" y="8062259"/>
          <a:ext cx="5904113" cy="1133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구분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10.13.(</a:t>
                      </a:r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금</a:t>
                      </a:r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)</a:t>
                      </a:r>
                      <a:endParaRPr lang="ko-KR" altLang="en-US" sz="1200" b="0" dirty="0">
                        <a:latin typeface="a고딕16" panose="02020600000000000000" pitchFamily="18" charset="-127"/>
                        <a:ea typeface="a고딕16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10.14.(</a:t>
                      </a:r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토</a:t>
                      </a:r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)</a:t>
                      </a:r>
                      <a:endParaRPr lang="ko-KR" altLang="en-US" sz="1200" b="0" dirty="0">
                        <a:latin typeface="a고딕16" panose="02020600000000000000" pitchFamily="18" charset="-127"/>
                        <a:ea typeface="a고딕16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10.15.(</a:t>
                      </a:r>
                      <a:r>
                        <a:rPr lang="ko-KR" altLang="en-US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일</a:t>
                      </a:r>
                      <a:r>
                        <a:rPr lang="en-US" altLang="ko-KR" sz="1200" b="0" dirty="0">
                          <a:latin typeface="a고딕16" panose="02020600000000000000" pitchFamily="18" charset="-127"/>
                          <a:ea typeface="a고딕16" panose="02020600000000000000" pitchFamily="18" charset="-127"/>
                        </a:rPr>
                        <a:t>)</a:t>
                      </a:r>
                      <a:endParaRPr lang="ko-KR" altLang="en-US" sz="1200" b="0" dirty="0">
                        <a:latin typeface="a고딕16" panose="02020600000000000000" pitchFamily="18" charset="-127"/>
                        <a:ea typeface="a고딕16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4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공연 일시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조선팝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전주를 비추다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조선팝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전주에 흩날리다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전주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, </a:t>
                      </a:r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조선팝을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뽐내다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!</a:t>
                      </a: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4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17:00 ~ 22:00 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예정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장소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전주시 일대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장소 미정</a:t>
                      </a:r>
                      <a:r>
                        <a:rPr lang="en-US" altLang="ko-KR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4362A0-577A-5DC3-AB63-CEC088E1854C}"/>
              </a:ext>
            </a:extLst>
          </p:cNvPr>
          <p:cNvSpPr txBox="1"/>
          <p:nvPr/>
        </p:nvSpPr>
        <p:spPr>
          <a:xfrm>
            <a:off x="1002323" y="790236"/>
            <a:ext cx="4853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a고딕16" panose="02020600000000000000" pitchFamily="18" charset="-127"/>
                <a:ea typeface="a고딕16" panose="02020600000000000000" pitchFamily="18" charset="-127"/>
              </a:rPr>
              <a:t>2023 </a:t>
            </a:r>
            <a:r>
              <a:rPr lang="ko-KR" altLang="en-US" sz="2400" dirty="0" err="1">
                <a:latin typeface="a고딕16" panose="02020600000000000000" pitchFamily="18" charset="-127"/>
                <a:ea typeface="a고딕16" panose="02020600000000000000" pitchFamily="18" charset="-127"/>
              </a:rPr>
              <a:t>전주조선팝페스티벌</a:t>
            </a:r>
            <a:endParaRPr lang="en-US" altLang="ko-KR" sz="24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>
                <a:latin typeface="a고딕16" panose="02020600000000000000" pitchFamily="18" charset="-127"/>
                <a:ea typeface="a고딕16" panose="02020600000000000000" pitchFamily="18" charset="-127"/>
              </a:rPr>
              <a:t>참가자 안내 공고문</a:t>
            </a:r>
            <a:r>
              <a:rPr lang="en-US" altLang="ko-KR" sz="3200" dirty="0">
                <a:latin typeface="a고딕16" panose="02020600000000000000" pitchFamily="18" charset="-127"/>
                <a:ea typeface="a고딕16" panose="02020600000000000000" pitchFamily="18" charset="-127"/>
              </a:rPr>
              <a:t> </a:t>
            </a:r>
            <a:endParaRPr lang="ko-KR" altLang="en-US" sz="32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05AF995-07C2-31B3-9D1C-E77860B86E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44" y="272526"/>
            <a:ext cx="1301994" cy="6830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5982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039964-4A6B-E131-186A-F5335C3F5047}"/>
              </a:ext>
            </a:extLst>
          </p:cNvPr>
          <p:cNvSpPr txBox="1"/>
          <p:nvPr/>
        </p:nvSpPr>
        <p:spPr>
          <a:xfrm>
            <a:off x="296863" y="9671537"/>
            <a:ext cx="6264275" cy="222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latin typeface="a고딕17" panose="02020600000000000000" pitchFamily="18" charset="-127"/>
                <a:ea typeface="a고딕17" panose="02020600000000000000" pitchFamily="18" charset="-127"/>
              </a:rPr>
              <a:t>- 2 -</a:t>
            </a:r>
            <a:endParaRPr lang="ko-KR" altLang="en-US" sz="800" dirty="0">
              <a:latin typeface="a고딕17" panose="02020600000000000000" pitchFamily="18" charset="-127"/>
              <a:ea typeface="a고딕17" panose="02020600000000000000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464C1-31D0-3D11-EC1A-279346F1348B}"/>
              </a:ext>
            </a:extLst>
          </p:cNvPr>
          <p:cNvSpPr txBox="1"/>
          <p:nvPr/>
        </p:nvSpPr>
        <p:spPr>
          <a:xfrm>
            <a:off x="591113" y="4845003"/>
            <a:ext cx="596326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전체 공연 </a:t>
            </a:r>
            <a:r>
              <a:rPr lang="ko-KR" altLang="en-US" sz="1100" dirty="0" err="1">
                <a:latin typeface="a고딕15" panose="02020600000000000000" pitchFamily="18" charset="-127"/>
                <a:ea typeface="a고딕15" panose="02020600000000000000" pitchFamily="18" charset="-127"/>
              </a:rPr>
              <a:t>예정곡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 중 </a:t>
            </a:r>
            <a:r>
              <a:rPr lang="ko-KR" altLang="en-US" sz="1100" dirty="0" err="1">
                <a:latin typeface="a고딕15" panose="02020600000000000000" pitchFamily="18" charset="-127"/>
                <a:ea typeface="a고딕15" panose="02020600000000000000" pitchFamily="18" charset="-127"/>
              </a:rPr>
              <a:t>조선팝의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 비율이 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80%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이상 구성이 필요</a:t>
            </a:r>
            <a:endParaRPr lang="en-US" altLang="ko-KR" sz="11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팀원 중에 다른 참가팀으로 중복 참여시 심사에 불이익이 있을 수 있음</a:t>
            </a:r>
            <a:endParaRPr lang="en-US" altLang="ko-KR" sz="11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| 1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차 심사로 선발된 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40</a:t>
            </a:r>
            <a:r>
              <a:rPr lang="ko-KR" altLang="en-US" sz="1100" dirty="0" err="1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개팀은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9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월 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4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일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(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월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) 18:00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까지 </a:t>
            </a:r>
            <a:r>
              <a:rPr lang="en-US" altLang="ko-KR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2</a:t>
            </a:r>
            <a:r>
              <a:rPr lang="ko-KR" altLang="en-US" sz="11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차 심사 영상 추가 제출</a:t>
            </a:r>
            <a:endParaRPr lang="en-US" altLang="ko-KR" sz="1100" dirty="0">
              <a:solidFill>
                <a:srgbClr val="FF0000"/>
              </a:solidFill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최종 공연 팀은 총 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20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개 팀 선발 예정</a:t>
            </a:r>
            <a:endParaRPr lang="en-US" altLang="ko-KR" sz="11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본 공연 일정 및 순서는 최종 선발된 </a:t>
            </a:r>
            <a:r>
              <a:rPr lang="ko-KR" altLang="en-US" sz="1100" dirty="0" err="1">
                <a:latin typeface="a고딕15" panose="02020600000000000000" pitchFamily="18" charset="-127"/>
                <a:ea typeface="a고딕15" panose="02020600000000000000" pitchFamily="18" charset="-127"/>
              </a:rPr>
              <a:t>참가팀과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 협의하여 진행될 예정</a:t>
            </a:r>
            <a:endParaRPr lang="en-US" altLang="ko-KR" sz="11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각 공연 팀이 필요한 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‘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드럼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’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및 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‘</a:t>
            </a:r>
            <a:r>
              <a:rPr lang="ko-KR" altLang="en-US" sz="1100" dirty="0" err="1">
                <a:latin typeface="a고딕15" panose="02020600000000000000" pitchFamily="18" charset="-127"/>
                <a:ea typeface="a고딕15" panose="02020600000000000000" pitchFamily="18" charset="-127"/>
              </a:rPr>
              <a:t>신디사이저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’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는 주최측에서 준비 예정</a:t>
            </a:r>
            <a:endParaRPr lang="en-US" altLang="ko-KR" sz="11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>
              <a:spcBef>
                <a:spcPts val="300"/>
              </a:spcBef>
            </a:pP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| </a:t>
            </a:r>
            <a:r>
              <a:rPr lang="ko-KR" altLang="en-US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자세한 참가 내용은 참가신청서를 참고해주시기 바랍니다</a:t>
            </a:r>
            <a:r>
              <a:rPr lang="en-US" altLang="ko-KR" sz="1100" dirty="0">
                <a:latin typeface="a고딕15" panose="02020600000000000000" pitchFamily="18" charset="-127"/>
                <a:ea typeface="a고딕15" panose="02020600000000000000" pitchFamily="18" charset="-127"/>
              </a:rPr>
              <a:t>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D8C0EA-6A83-E541-F61D-48DD2BCCB4D0}"/>
              </a:ext>
            </a:extLst>
          </p:cNvPr>
          <p:cNvSpPr/>
          <p:nvPr/>
        </p:nvSpPr>
        <p:spPr>
          <a:xfrm>
            <a:off x="351280" y="707943"/>
            <a:ext cx="328779" cy="328779"/>
          </a:xfrm>
          <a:prstGeom prst="rect">
            <a:avLst/>
          </a:prstGeom>
          <a:solidFill>
            <a:srgbClr val="E85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2</a:t>
            </a:r>
            <a:endParaRPr lang="ko-KR" altLang="en-US" sz="13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32504FB-2EF3-1617-3325-7136DAD21FB5}"/>
              </a:ext>
            </a:extLst>
          </p:cNvPr>
          <p:cNvCxnSpPr/>
          <p:nvPr/>
        </p:nvCxnSpPr>
        <p:spPr>
          <a:xfrm>
            <a:off x="552160" y="1028647"/>
            <a:ext cx="1445891" cy="0"/>
          </a:xfrm>
          <a:prstGeom prst="line">
            <a:avLst/>
          </a:prstGeom>
          <a:ln w="19050">
            <a:solidFill>
              <a:srgbClr val="E85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898262-1E30-8AF8-B42B-4B98673993EA}"/>
              </a:ext>
            </a:extLst>
          </p:cNvPr>
          <p:cNvSpPr txBox="1"/>
          <p:nvPr/>
        </p:nvSpPr>
        <p:spPr>
          <a:xfrm>
            <a:off x="746079" y="731389"/>
            <a:ext cx="136127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참가 신청 및 접수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CA10DC-DF9F-693B-7DD3-5B4E400566FC}"/>
              </a:ext>
            </a:extLst>
          </p:cNvPr>
          <p:cNvSpPr txBox="1"/>
          <p:nvPr/>
        </p:nvSpPr>
        <p:spPr>
          <a:xfrm>
            <a:off x="441325" y="1103113"/>
            <a:ext cx="604910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가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신청 기간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: 2023. 8. 7.(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월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 ~ 8. 27(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 23:59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까지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나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참가비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: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없음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신청방법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: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이메일 접수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                   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이메일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  <a:hlinkClick r:id="rId2"/>
              </a:rPr>
              <a:t>egyouth18@daum.net</a:t>
            </a:r>
            <a:endParaRPr lang="en-US" altLang="ko-KR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                   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전화문의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 070-4616-2974 [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평일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09:00~18:00 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주말 및 공휴일 제외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)]</a:t>
            </a:r>
          </a:p>
          <a:p>
            <a:pPr>
              <a:spcBef>
                <a:spcPts val="600"/>
              </a:spcBef>
            </a:pPr>
            <a:r>
              <a:rPr lang="en-US" altLang="ko-KR" sz="1200" dirty="0">
                <a:solidFill>
                  <a:srgbClr val="FF0000"/>
                </a:solidFill>
                <a:latin typeface="a고딕14" panose="02020600000000000000" pitchFamily="18" charset="-127"/>
                <a:ea typeface="a고딕14" panose="02020600000000000000" pitchFamily="18" charset="-127"/>
              </a:rPr>
              <a:t>                    </a:t>
            </a:r>
            <a:r>
              <a:rPr lang="en-US" altLang="ko-KR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※ </a:t>
            </a:r>
            <a:r>
              <a:rPr lang="ko-KR" altLang="en-US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마감일 </a:t>
            </a:r>
            <a:r>
              <a:rPr lang="en-US" altLang="ko-KR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8</a:t>
            </a:r>
            <a:r>
              <a:rPr lang="ko-KR" altLang="en-US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월 </a:t>
            </a:r>
            <a:r>
              <a:rPr lang="en-US" altLang="ko-KR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27</a:t>
            </a:r>
            <a:r>
              <a:rPr lang="ko-KR" altLang="en-US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일</a:t>
            </a:r>
            <a:r>
              <a:rPr lang="en-US" altLang="ko-KR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일</a:t>
            </a:r>
            <a:r>
              <a:rPr lang="en-US" altLang="ko-KR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) 23:59</a:t>
            </a:r>
            <a:r>
              <a:rPr lang="ko-KR" altLang="en-US" sz="1200" dirty="0">
                <a:solidFill>
                  <a:srgbClr val="FF0000"/>
                </a:solidFill>
                <a:latin typeface="a고딕15" panose="02020600000000000000" pitchFamily="18" charset="-127"/>
                <a:ea typeface="a고딕15" panose="02020600000000000000" pitchFamily="18" charset="-127"/>
              </a:rPr>
              <a:t>까지 도착 분에 한하여 접수 인정</a:t>
            </a:r>
            <a:endParaRPr lang="en-US" altLang="ko-KR" sz="1200" dirty="0">
              <a:solidFill>
                <a:srgbClr val="FF0000"/>
              </a:solidFill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제출 서류 등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8F385A12-3B84-3F29-EBD0-ABEA18C5A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55564"/>
              </p:ext>
            </p:extLst>
          </p:nvPr>
        </p:nvGraphicFramePr>
        <p:xfrm>
          <a:off x="638006" y="2986562"/>
          <a:ext cx="58694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2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5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모집 부문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제출서류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5D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조섭팝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노래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20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1.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참가 신청서 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부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2.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영상 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(5~10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분 내외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 1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편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  -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서류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영상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심사로 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 진행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  -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용량 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: 1,000 MB(1GB)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이내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3.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개인정보 수집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활용 동의서 </a:t>
                      </a: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1</a:t>
                      </a:r>
                      <a:r>
                        <a:rPr lang="ko-KR" altLang="en-US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부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4. 2</a:t>
                      </a:r>
                      <a:r>
                        <a:rPr lang="ko-KR" altLang="en-US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영상 심사를 위한 추가 영상 제출</a:t>
                      </a:r>
                      <a:endParaRPr lang="en-US" altLang="ko-KR" sz="1200" baseline="0">
                        <a:solidFill>
                          <a:srgbClr val="FF0000"/>
                        </a:solidFill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latinLnBrk="1"/>
                      <a:r>
                        <a:rPr lang="en-US" altLang="ko-KR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  - 1</a:t>
                      </a:r>
                      <a:r>
                        <a:rPr lang="ko-KR" altLang="en-US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차 심사 통과자만 제출</a:t>
                      </a:r>
                      <a:r>
                        <a:rPr lang="en-US" altLang="ko-KR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(</a:t>
                      </a:r>
                      <a:r>
                        <a:rPr lang="ko-KR" altLang="en-US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개별 통보</a:t>
                      </a:r>
                      <a:r>
                        <a:rPr lang="en-US" altLang="ko-KR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</a:t>
                      </a:r>
                      <a:endParaRPr lang="en-US" altLang="ko-KR" sz="1200" baseline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   </a:t>
                      </a:r>
                      <a:r>
                        <a:rPr lang="en-US" altLang="ko-KR" sz="1200" baseline="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- </a:t>
                      </a:r>
                      <a:r>
                        <a:rPr lang="en-US" altLang="ko-KR" sz="120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9.4.(</a:t>
                      </a:r>
                      <a:r>
                        <a:rPr lang="ko-KR" altLang="en-US" sz="120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월</a:t>
                      </a:r>
                      <a:r>
                        <a:rPr lang="en-US" altLang="ko-KR" sz="120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) 18:00</a:t>
                      </a:r>
                      <a:r>
                        <a:rPr lang="ko-KR" altLang="en-US" sz="1200">
                          <a:solidFill>
                            <a:srgbClr val="FF0000"/>
                          </a:solidFill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까지 제출 필수</a:t>
                      </a:r>
                      <a:endParaRPr lang="ko-KR" altLang="en-US" sz="240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고딕14" panose="02020600000000000000" pitchFamily="18" charset="-127"/>
                        <a:ea typeface="a고딕14" panose="02020600000000000000" pitchFamily="18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조선팝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연주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조선팝</a:t>
                      </a:r>
                      <a:r>
                        <a:rPr lang="ko-KR" altLang="en-US" sz="1200" dirty="0">
                          <a:latin typeface="a고딕14" panose="02020600000000000000" pitchFamily="18" charset="-127"/>
                          <a:ea typeface="a고딕14" panose="02020600000000000000" pitchFamily="18" charset="-127"/>
                        </a:rPr>
                        <a:t> 퍼포먼스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87F67487-BF7F-9C17-B60A-C0E6E1D9E7D6}"/>
              </a:ext>
            </a:extLst>
          </p:cNvPr>
          <p:cNvSpPr/>
          <p:nvPr/>
        </p:nvSpPr>
        <p:spPr>
          <a:xfrm>
            <a:off x="394807" y="6575457"/>
            <a:ext cx="328779" cy="328779"/>
          </a:xfrm>
          <a:prstGeom prst="rect">
            <a:avLst/>
          </a:prstGeom>
          <a:solidFill>
            <a:srgbClr val="E85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3</a:t>
            </a:r>
            <a:endParaRPr lang="ko-KR" altLang="en-US" sz="13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C72DF08-CAF7-A529-C170-771D6C1F8114}"/>
              </a:ext>
            </a:extLst>
          </p:cNvPr>
          <p:cNvCxnSpPr/>
          <p:nvPr/>
        </p:nvCxnSpPr>
        <p:spPr>
          <a:xfrm>
            <a:off x="515669" y="6891291"/>
            <a:ext cx="1445891" cy="0"/>
          </a:xfrm>
          <a:prstGeom prst="line">
            <a:avLst/>
          </a:prstGeom>
          <a:ln w="19050">
            <a:solidFill>
              <a:srgbClr val="E85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A68313-8728-3232-EC21-99CBD7A821CF}"/>
              </a:ext>
            </a:extLst>
          </p:cNvPr>
          <p:cNvSpPr txBox="1"/>
          <p:nvPr/>
        </p:nvSpPr>
        <p:spPr>
          <a:xfrm>
            <a:off x="789606" y="6598903"/>
            <a:ext cx="1117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>
                <a:latin typeface="a고딕16" panose="02020600000000000000" pitchFamily="18" charset="-127"/>
                <a:ea typeface="a고딕16" panose="02020600000000000000" pitchFamily="18" charset="-127"/>
              </a:rPr>
              <a:t>기타 참고사항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584076-CCFF-DBAA-437B-3986661D7AAF}"/>
              </a:ext>
            </a:extLst>
          </p:cNvPr>
          <p:cNvSpPr txBox="1"/>
          <p:nvPr/>
        </p:nvSpPr>
        <p:spPr>
          <a:xfrm>
            <a:off x="505267" y="6952739"/>
            <a:ext cx="604910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가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최종 선발 </a:t>
            </a:r>
            <a:r>
              <a:rPr lang="ko-KR" altLang="en-US" sz="12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공연팀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출연 지원금은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3,000,000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원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(</a:t>
            </a:r>
            <a:r>
              <a:rPr lang="ko-KR" altLang="en-US" sz="1200" dirty="0">
                <a:latin typeface="a고딕15" panose="02020600000000000000" pitchFamily="18" charset="-127"/>
                <a:ea typeface="a고딕15" panose="02020600000000000000" pitchFamily="18" charset="-127"/>
              </a:rPr>
              <a:t>원천징수</a:t>
            </a:r>
            <a:r>
              <a:rPr lang="en-US" altLang="ko-KR" sz="1200" dirty="0">
                <a:latin typeface="a고딕15" panose="02020600000000000000" pitchFamily="18" charset="-127"/>
                <a:ea typeface="a고딕15" panose="02020600000000000000" pitchFamily="18" charset="-127"/>
              </a:rPr>
              <a:t> 3.3% </a:t>
            </a:r>
            <a:r>
              <a:rPr lang="ko-KR" altLang="en-US" sz="1200" dirty="0">
                <a:latin typeface="a고딕15" panose="02020600000000000000" pitchFamily="18" charset="-127"/>
                <a:ea typeface="a고딕15" panose="02020600000000000000" pitchFamily="18" charset="-127"/>
              </a:rPr>
              <a:t>제외 후 지급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입니다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나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참가 신청서 양식은 아래의 홈페이지에서 다운로드 받으실 수 있습니다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    :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전주시청 홈페이지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[</a:t>
            </a:r>
            <a:r>
              <a:rPr lang="ko-KR" altLang="en-US" sz="12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새소식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]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(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  <a:hlinkClick r:id="rId3"/>
              </a:rPr>
              <a:t>http://www.jeonju.go.kr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참가 신청서 및 영상 첨부는 아래의 이메일로 보내주시기 바랍니다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    : 2023 </a:t>
            </a:r>
            <a:r>
              <a:rPr lang="ko-KR" altLang="en-US" sz="1200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전주조선팝페스티벌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추진사무국 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(egyouth18@daum.net)</a:t>
            </a:r>
          </a:p>
          <a:p>
            <a:pPr>
              <a:spcBef>
                <a:spcPts val="600"/>
              </a:spcBef>
            </a:pP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라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 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기타 문의 사항은 아래의 연락처로 연락해 주시기 바랍니다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     :  (</a:t>
            </a:r>
            <a:r>
              <a:rPr lang="ko-KR" altLang="en-US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전화</a:t>
            </a:r>
            <a:r>
              <a:rPr lang="en-US" altLang="ko-KR" sz="1200" dirty="0">
                <a:latin typeface="a고딕14" panose="02020600000000000000" pitchFamily="18" charset="-127"/>
                <a:ea typeface="a고딕14" panose="02020600000000000000" pitchFamily="18" charset="-127"/>
              </a:rPr>
              <a:t>) 070-4616-2974</a:t>
            </a:r>
            <a:endParaRPr lang="ko-KR" altLang="en-US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  <a:p>
            <a:pPr>
              <a:spcBef>
                <a:spcPts val="600"/>
              </a:spcBef>
            </a:pPr>
            <a:endParaRPr lang="ko-KR" altLang="en-US" sz="1200" dirty="0">
              <a:latin typeface="a고딕14" panose="02020600000000000000" pitchFamily="18" charset="-127"/>
              <a:ea typeface="a고딕14" panose="02020600000000000000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BE7A6E-04A7-4885-BD16-A15EC5D1BB42}"/>
              </a:ext>
            </a:extLst>
          </p:cNvPr>
          <p:cNvSpPr txBox="1"/>
          <p:nvPr/>
        </p:nvSpPr>
        <p:spPr>
          <a:xfrm>
            <a:off x="296863" y="8987141"/>
            <a:ext cx="5916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latin typeface="a고딕17" panose="02020600000000000000" pitchFamily="18" charset="-127"/>
                <a:ea typeface="a고딕17" panose="02020600000000000000" pitchFamily="18" charset="-127"/>
              </a:rPr>
              <a:t>열정 가득한 </a:t>
            </a:r>
            <a:r>
              <a:rPr lang="ko-KR" altLang="en-US" sz="2000" dirty="0" err="1">
                <a:latin typeface="a고딕17" panose="02020600000000000000" pitchFamily="18" charset="-127"/>
                <a:ea typeface="a고딕17" panose="02020600000000000000" pitchFamily="18" charset="-127"/>
              </a:rPr>
              <a:t>조선팝</a:t>
            </a:r>
            <a:r>
              <a:rPr lang="ko-KR" altLang="en-US" sz="2000" dirty="0">
                <a:latin typeface="a고딕17" panose="02020600000000000000" pitchFamily="18" charset="-127"/>
                <a:ea typeface="a고딕17" panose="02020600000000000000" pitchFamily="18" charset="-127"/>
              </a:rPr>
              <a:t> 뮤지션들의 많은 참여 부탁드립니다</a:t>
            </a:r>
            <a:r>
              <a:rPr lang="en-US" altLang="ko-KR" sz="2000" dirty="0">
                <a:latin typeface="a고딕17" panose="02020600000000000000" pitchFamily="18" charset="-127"/>
                <a:ea typeface="a고딕17" panose="02020600000000000000" pitchFamily="18" charset="-127"/>
              </a:rPr>
              <a:t>.</a:t>
            </a:r>
            <a:endParaRPr lang="ko-KR" altLang="en-US" sz="2000" dirty="0">
              <a:latin typeface="a고딕17" panose="02020600000000000000" pitchFamily="18" charset="-127"/>
              <a:ea typeface="a고딕17" panose="02020600000000000000" pitchFamily="18" charset="-127"/>
            </a:endParaRP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DCFC3BAA-9E76-4A90-B561-A9B3B91BB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44" y="263119"/>
            <a:ext cx="1301994" cy="683014"/>
          </a:xfrm>
          <a:prstGeom prst="rect">
            <a:avLst/>
          </a:prstGeom>
          <a:effectLst/>
        </p:spPr>
      </p:pic>
      <p:pic>
        <p:nvPicPr>
          <p:cNvPr id="22" name="그래픽 21" descr="채우기 없는 사랑하는 얼굴">
            <a:extLst>
              <a:ext uri="{FF2B5EF4-FFF2-40B4-BE49-F238E27FC236}">
                <a16:creationId xmlns:a16="http://schemas.microsoft.com/office/drawing/2014/main" id="{37467F3B-BBF2-F2ED-31A6-4E94EA75AD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8721" y="8999955"/>
            <a:ext cx="348193" cy="34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0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694</Words>
  <Application>Microsoft Office PowerPoint</Application>
  <PresentationFormat>A4 용지(210x297mm)</PresentationFormat>
  <Paragraphs>102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a고딕14</vt:lpstr>
      <vt:lpstr>a고딕15</vt:lpstr>
      <vt:lpstr>a고딕16</vt:lpstr>
      <vt:lpstr>a고딕17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BC11</dc:creator>
  <cp:lastModifiedBy>B11</cp:lastModifiedBy>
  <cp:revision>38</cp:revision>
  <cp:lastPrinted>2022-06-30T01:47:21Z</cp:lastPrinted>
  <dcterms:created xsi:type="dcterms:W3CDTF">2022-06-18T07:23:31Z</dcterms:created>
  <dcterms:modified xsi:type="dcterms:W3CDTF">2023-08-07T00:10:29Z</dcterms:modified>
</cp:coreProperties>
</file>